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60" r:id="rId5"/>
    <p:sldId id="261" r:id="rId6"/>
  </p:sldIdLst>
  <p:sldSz cx="18288000" cy="10287000"/>
  <p:notesSz cx="6858000" cy="9144000"/>
  <p:embeddedFontLst>
    <p:embeddedFont>
      <p:font typeface="Brittany" panose="020B0604020202020204" charset="0"/>
      <p:regular r:id="rId7"/>
    </p:embeddedFont>
    <p:embeddedFont>
      <p:font typeface="Oswald" panose="02000303000000000000" pitchFamily="2" charset="0"/>
      <p:regular r:id="rId8"/>
      <p:bold r:id="rId9"/>
      <p:italic r:id="rId10"/>
      <p:boldItalic r:id="rId11"/>
    </p:embeddedFont>
    <p:embeddedFont>
      <p:font typeface="Oswald Bold" panose="02000803000000000000" pitchFamily="2" charset="0"/>
      <p:regular r:id="rId12"/>
      <p:bold r:id="rId13"/>
    </p:embeddedFont>
    <p:embeddedFont>
      <p:font typeface="Source Sans Pro" panose="020B0503030403020204" pitchFamily="34" charset="0"/>
      <p:regular r:id="rId14"/>
    </p:embeddedFont>
    <p:embeddedFont>
      <p:font typeface="Source Sans Pro Bold" panose="020B0703030403020204" charset="0"/>
      <p:regular r:id="rId15"/>
    </p:embeddedFont>
    <p:embeddedFont>
      <p:font typeface="Source Sans Pro Italics"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4" d="100"/>
          <a:sy n="64" d="100"/>
        </p:scale>
        <p:origin x="9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12.png"/><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svg"/><Relationship Id="rId24" Type="http://schemas.openxmlformats.org/officeDocument/2006/relationships/image" Target="../media/image24.pn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10" Type="http://schemas.openxmlformats.org/officeDocument/2006/relationships/image" Target="../media/image10.png"/><Relationship Id="rId19" Type="http://schemas.openxmlformats.org/officeDocument/2006/relationships/image" Target="../media/image19.sv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9.svg"/></Relationships>
</file>

<file path=ppt/slides/_rels/slide4.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sv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svg"/><Relationship Id="rId11" Type="http://schemas.openxmlformats.org/officeDocument/2006/relationships/image" Target="../media/image39.sv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svg"/></Relationships>
</file>

<file path=ppt/slides/_rels/slide5.xml.rels><?xml version="1.0" encoding="UTF-8" standalone="yes"?>
<Relationships xmlns="http://schemas.openxmlformats.org/package/2006/relationships"><Relationship Id="rId3" Type="http://schemas.openxmlformats.org/officeDocument/2006/relationships/hyperlink" Target="mailto:alynn@uslegalservices.net" TargetMode="External"/><Relationship Id="rId2" Type="http://schemas.openxmlformats.org/officeDocument/2006/relationships/hyperlink" Target="mailto:info@uslegalservices.net" TargetMode="External"/><Relationship Id="rId1" Type="http://schemas.openxmlformats.org/officeDocument/2006/relationships/slideLayout" Target="../slideLayouts/slideLayout7.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839044" y="7372310"/>
            <a:ext cx="2402853" cy="0"/>
          </a:xfrm>
          <a:prstGeom prst="line">
            <a:avLst/>
          </a:prstGeom>
          <a:ln w="38100" cap="flat">
            <a:solidFill>
              <a:srgbClr val="B4975A"/>
            </a:solidFill>
            <a:prstDash val="solid"/>
            <a:headEnd type="none" w="sm" len="sm"/>
            <a:tailEnd type="none" w="sm" len="sm"/>
          </a:ln>
        </p:spPr>
        <p:txBody>
          <a:bodyPr/>
          <a:lstStyle/>
          <a:p>
            <a:endParaRPr lang="en-US"/>
          </a:p>
        </p:txBody>
      </p:sp>
      <p:sp>
        <p:nvSpPr>
          <p:cNvPr id="3" name="AutoShape 3"/>
          <p:cNvSpPr/>
          <p:nvPr/>
        </p:nvSpPr>
        <p:spPr>
          <a:xfrm flipV="1">
            <a:off x="3070015" y="2641860"/>
            <a:ext cx="0" cy="1431953"/>
          </a:xfrm>
          <a:prstGeom prst="line">
            <a:avLst/>
          </a:prstGeom>
          <a:ln w="123825" cap="flat">
            <a:solidFill>
              <a:srgbClr val="B4CCE4"/>
            </a:solidFill>
            <a:prstDash val="solid"/>
            <a:headEnd type="none" w="sm" len="sm"/>
            <a:tailEnd type="none" w="sm" len="sm"/>
          </a:ln>
        </p:spPr>
        <p:txBody>
          <a:bodyPr/>
          <a:lstStyle/>
          <a:p>
            <a:endParaRPr lang="en-US"/>
          </a:p>
        </p:txBody>
      </p:sp>
      <p:sp>
        <p:nvSpPr>
          <p:cNvPr id="4" name="AutoShape 4"/>
          <p:cNvSpPr/>
          <p:nvPr/>
        </p:nvSpPr>
        <p:spPr>
          <a:xfrm flipH="1">
            <a:off x="1028700" y="2704662"/>
            <a:ext cx="2041315" cy="0"/>
          </a:xfrm>
          <a:prstGeom prst="line">
            <a:avLst/>
          </a:prstGeom>
          <a:ln w="123825" cap="flat">
            <a:solidFill>
              <a:srgbClr val="B4CCE4"/>
            </a:solidFill>
            <a:prstDash val="solid"/>
            <a:headEnd type="none" w="sm" len="sm"/>
            <a:tailEnd type="none" w="sm" len="sm"/>
          </a:ln>
        </p:spPr>
        <p:txBody>
          <a:bodyPr/>
          <a:lstStyle/>
          <a:p>
            <a:endParaRPr lang="en-US"/>
          </a:p>
        </p:txBody>
      </p:sp>
      <p:sp>
        <p:nvSpPr>
          <p:cNvPr id="5" name="AutoShape 5"/>
          <p:cNvSpPr/>
          <p:nvPr/>
        </p:nvSpPr>
        <p:spPr>
          <a:xfrm flipV="1">
            <a:off x="1091502" y="2641860"/>
            <a:ext cx="0" cy="6437883"/>
          </a:xfrm>
          <a:prstGeom prst="line">
            <a:avLst/>
          </a:prstGeom>
          <a:ln w="123825" cap="flat">
            <a:solidFill>
              <a:srgbClr val="B4CCE4"/>
            </a:solidFill>
            <a:prstDash val="solid"/>
            <a:headEnd type="none" w="sm" len="sm"/>
            <a:tailEnd type="none" w="sm" len="sm"/>
          </a:ln>
        </p:spPr>
        <p:txBody>
          <a:bodyPr/>
          <a:lstStyle/>
          <a:p>
            <a:endParaRPr lang="en-US"/>
          </a:p>
        </p:txBody>
      </p:sp>
      <p:sp>
        <p:nvSpPr>
          <p:cNvPr id="6" name="AutoShape 6"/>
          <p:cNvSpPr/>
          <p:nvPr/>
        </p:nvSpPr>
        <p:spPr>
          <a:xfrm flipH="1">
            <a:off x="1028700" y="9016941"/>
            <a:ext cx="2041315" cy="0"/>
          </a:xfrm>
          <a:prstGeom prst="line">
            <a:avLst/>
          </a:prstGeom>
          <a:ln w="123825" cap="flat">
            <a:solidFill>
              <a:srgbClr val="B4CCE4"/>
            </a:solidFill>
            <a:prstDash val="solid"/>
            <a:headEnd type="none" w="sm" len="sm"/>
            <a:tailEnd type="none" w="sm" len="sm"/>
          </a:ln>
        </p:spPr>
        <p:txBody>
          <a:bodyPr/>
          <a:lstStyle/>
          <a:p>
            <a:endParaRPr lang="en-US"/>
          </a:p>
        </p:txBody>
      </p:sp>
      <p:sp>
        <p:nvSpPr>
          <p:cNvPr id="7" name="AutoShape 7"/>
          <p:cNvSpPr/>
          <p:nvPr/>
        </p:nvSpPr>
        <p:spPr>
          <a:xfrm flipV="1">
            <a:off x="3007213" y="8363766"/>
            <a:ext cx="0" cy="715976"/>
          </a:xfrm>
          <a:prstGeom prst="line">
            <a:avLst/>
          </a:prstGeom>
          <a:ln w="123825" cap="flat">
            <a:solidFill>
              <a:srgbClr val="B4CCE4"/>
            </a:solidFill>
            <a:prstDash val="solid"/>
            <a:headEnd type="none" w="sm" len="sm"/>
            <a:tailEnd type="none" w="sm" len="sm"/>
          </a:ln>
        </p:spPr>
        <p:txBody>
          <a:bodyPr/>
          <a:lstStyle/>
          <a:p>
            <a:endParaRPr lang="en-US"/>
          </a:p>
        </p:txBody>
      </p:sp>
      <p:sp>
        <p:nvSpPr>
          <p:cNvPr id="8" name="AutoShape 8"/>
          <p:cNvSpPr/>
          <p:nvPr/>
        </p:nvSpPr>
        <p:spPr>
          <a:xfrm flipH="1">
            <a:off x="1028700" y="1269170"/>
            <a:ext cx="1020658" cy="0"/>
          </a:xfrm>
          <a:prstGeom prst="line">
            <a:avLst/>
          </a:prstGeom>
          <a:ln w="123825" cap="flat">
            <a:solidFill>
              <a:srgbClr val="B4975A"/>
            </a:solidFill>
            <a:prstDash val="solid"/>
            <a:headEnd type="none" w="sm" len="sm"/>
            <a:tailEnd type="none" w="sm" len="sm"/>
          </a:ln>
        </p:spPr>
        <p:txBody>
          <a:bodyPr/>
          <a:lstStyle/>
          <a:p>
            <a:endParaRPr lang="en-US"/>
          </a:p>
        </p:txBody>
      </p:sp>
      <p:sp>
        <p:nvSpPr>
          <p:cNvPr id="9" name="TextBox 9"/>
          <p:cNvSpPr txBox="1"/>
          <p:nvPr/>
        </p:nvSpPr>
        <p:spPr>
          <a:xfrm>
            <a:off x="1839044" y="4245263"/>
            <a:ext cx="6949950" cy="2326051"/>
          </a:xfrm>
          <a:prstGeom prst="rect">
            <a:avLst/>
          </a:prstGeom>
        </p:spPr>
        <p:txBody>
          <a:bodyPr lIns="0" tIns="0" rIns="0" bIns="0" rtlCol="0" anchor="t">
            <a:spAutoFit/>
          </a:bodyPr>
          <a:lstStyle/>
          <a:p>
            <a:pPr algn="l">
              <a:lnSpc>
                <a:spcPts val="8965"/>
              </a:lnSpc>
            </a:pPr>
            <a:r>
              <a:rPr lang="en-US" sz="8965" b="1">
                <a:solidFill>
                  <a:srgbClr val="0054A6"/>
                </a:solidFill>
                <a:latin typeface="Source Sans Pro Bold"/>
                <a:ea typeface="Source Sans Pro Bold"/>
                <a:cs typeface="Source Sans Pro Bold"/>
                <a:sym typeface="Source Sans Pro Bold"/>
              </a:rPr>
              <a:t>VOLUNTARY BENEFITS</a:t>
            </a:r>
          </a:p>
        </p:txBody>
      </p:sp>
      <p:sp>
        <p:nvSpPr>
          <p:cNvPr id="10" name="TextBox 10"/>
          <p:cNvSpPr txBox="1"/>
          <p:nvPr/>
        </p:nvSpPr>
        <p:spPr>
          <a:xfrm>
            <a:off x="1839044" y="6701004"/>
            <a:ext cx="6766591" cy="428943"/>
          </a:xfrm>
          <a:prstGeom prst="rect">
            <a:avLst/>
          </a:prstGeom>
        </p:spPr>
        <p:txBody>
          <a:bodyPr lIns="0" tIns="0" rIns="0" bIns="0" rtlCol="0" anchor="t">
            <a:spAutoFit/>
          </a:bodyPr>
          <a:lstStyle/>
          <a:p>
            <a:pPr algn="l">
              <a:lnSpc>
                <a:spcPts val="3444"/>
              </a:lnSpc>
            </a:pPr>
            <a:r>
              <a:rPr lang="en-US" sz="2943" spc="147">
                <a:solidFill>
                  <a:srgbClr val="6E6E6E"/>
                </a:solidFill>
                <a:latin typeface="Oswald"/>
                <a:ea typeface="Oswald"/>
                <a:cs typeface="Oswald"/>
                <a:sym typeface="Oswald"/>
              </a:rPr>
              <a:t>LEGAL, FINANCIAL, &amp; TAX SERVICES </a:t>
            </a:r>
          </a:p>
        </p:txBody>
      </p:sp>
      <p:sp>
        <p:nvSpPr>
          <p:cNvPr id="11" name="TextBox 11"/>
          <p:cNvSpPr txBox="1"/>
          <p:nvPr/>
        </p:nvSpPr>
        <p:spPr>
          <a:xfrm>
            <a:off x="1839044" y="7572452"/>
            <a:ext cx="6949950" cy="553870"/>
          </a:xfrm>
          <a:prstGeom prst="rect">
            <a:avLst/>
          </a:prstGeom>
        </p:spPr>
        <p:txBody>
          <a:bodyPr lIns="0" tIns="0" rIns="0" bIns="0" rtlCol="0" anchor="t">
            <a:spAutoFit/>
          </a:bodyPr>
          <a:lstStyle/>
          <a:p>
            <a:pPr algn="just">
              <a:lnSpc>
                <a:spcPts val="2158"/>
              </a:lnSpc>
            </a:pPr>
            <a:r>
              <a:rPr lang="en-US" spc="231" dirty="0">
                <a:solidFill>
                  <a:srgbClr val="1F2F3A"/>
                </a:solidFill>
                <a:latin typeface="Source Sans Pro"/>
                <a:ea typeface="Source Sans Pro"/>
                <a:cs typeface="Source Sans Pro"/>
                <a:sym typeface="Source Sans Pro"/>
              </a:rPr>
              <a:t>PREPARED FOR: </a:t>
            </a:r>
            <a:r>
              <a:rPr lang="en-US" spc="231" dirty="0">
                <a:solidFill>
                  <a:srgbClr val="1F2F3A"/>
                </a:solidFill>
                <a:latin typeface="Source Sans Pro"/>
                <a:ea typeface="Source Sans Pro"/>
              </a:rPr>
              <a:t>HILLSBOROUGH COUNTY</a:t>
            </a:r>
            <a:r>
              <a:rPr lang="en-US" spc="231" dirty="0">
                <a:solidFill>
                  <a:srgbClr val="1F2F3A"/>
                </a:solidFill>
                <a:latin typeface="Source Sans Pro"/>
                <a:ea typeface="Source Sans Pro"/>
                <a:sym typeface="Source Sans Pro"/>
              </a:rPr>
              <a:t> </a:t>
            </a:r>
          </a:p>
          <a:p>
            <a:pPr algn="just">
              <a:lnSpc>
                <a:spcPts val="2158"/>
              </a:lnSpc>
            </a:pPr>
            <a:endParaRPr lang="en-US" spc="231" dirty="0">
              <a:solidFill>
                <a:srgbClr val="1F2F3A"/>
              </a:solidFill>
              <a:latin typeface="Source Sans Pro"/>
              <a:ea typeface="Source Sans Pro"/>
              <a:cs typeface="Source Sans Pro"/>
              <a:sym typeface="Source Sans Pro"/>
            </a:endParaRPr>
          </a:p>
        </p:txBody>
      </p:sp>
      <p:sp>
        <p:nvSpPr>
          <p:cNvPr id="12" name="TextBox 12"/>
          <p:cNvSpPr txBox="1"/>
          <p:nvPr/>
        </p:nvSpPr>
        <p:spPr>
          <a:xfrm>
            <a:off x="1028700" y="1433624"/>
            <a:ext cx="6649674" cy="246918"/>
          </a:xfrm>
          <a:prstGeom prst="rect">
            <a:avLst/>
          </a:prstGeom>
        </p:spPr>
        <p:txBody>
          <a:bodyPr lIns="0" tIns="0" rIns="0" bIns="0" rtlCol="0" anchor="t">
            <a:spAutoFit/>
          </a:bodyPr>
          <a:lstStyle/>
          <a:p>
            <a:pPr algn="l">
              <a:lnSpc>
                <a:spcPts val="2158"/>
              </a:lnSpc>
            </a:pPr>
            <a:r>
              <a:rPr lang="en-US" sz="1541" spc="231">
                <a:solidFill>
                  <a:srgbClr val="1F2F3A"/>
                </a:solidFill>
                <a:latin typeface="Source Sans Pro"/>
                <a:ea typeface="Source Sans Pro"/>
                <a:cs typeface="Source Sans Pro"/>
                <a:sym typeface="Source Sans Pro"/>
              </a:rPr>
              <a:t>PROVIDING JUSTICE FOR ALL SINCE 1974</a:t>
            </a:r>
          </a:p>
        </p:txBody>
      </p:sp>
      <p:sp>
        <p:nvSpPr>
          <p:cNvPr id="13" name="Freeform 13"/>
          <p:cNvSpPr/>
          <p:nvPr/>
        </p:nvSpPr>
        <p:spPr>
          <a:xfrm>
            <a:off x="15046922" y="7045922"/>
            <a:ext cx="2212378" cy="2212378"/>
          </a:xfrm>
          <a:custGeom>
            <a:avLst/>
            <a:gdLst/>
            <a:ahLst/>
            <a:cxnLst/>
            <a:rect l="l" t="t" r="r" b="b"/>
            <a:pathLst>
              <a:path w="2212378" h="2212378">
                <a:moveTo>
                  <a:pt x="0" y="0"/>
                </a:moveTo>
                <a:lnTo>
                  <a:pt x="2212378" y="0"/>
                </a:lnTo>
                <a:lnTo>
                  <a:pt x="2212378" y="2212378"/>
                </a:lnTo>
                <a:lnTo>
                  <a:pt x="0" y="2212378"/>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1083213"/>
            <a:ext cx="18288000" cy="17967787"/>
            <a:chOff x="0" y="0"/>
            <a:chExt cx="24384000" cy="23957049"/>
          </a:xfrm>
        </p:grpSpPr>
        <p:sp>
          <p:nvSpPr>
            <p:cNvPr id="3" name="Freeform 3"/>
            <p:cNvSpPr/>
            <p:nvPr/>
          </p:nvSpPr>
          <p:spPr>
            <a:xfrm rot="-2354937" flipV="1">
              <a:off x="2850001" y="4142922"/>
              <a:ext cx="18683999" cy="15671204"/>
            </a:xfrm>
            <a:custGeom>
              <a:avLst/>
              <a:gdLst/>
              <a:ahLst/>
              <a:cxnLst/>
              <a:rect l="l" t="t" r="r" b="b"/>
              <a:pathLst>
                <a:path w="18683999" h="15671204">
                  <a:moveTo>
                    <a:pt x="0" y="15671204"/>
                  </a:moveTo>
                  <a:lnTo>
                    <a:pt x="18683998" y="15671204"/>
                  </a:lnTo>
                  <a:lnTo>
                    <a:pt x="18683998" y="0"/>
                  </a:lnTo>
                  <a:lnTo>
                    <a:pt x="0" y="0"/>
                  </a:lnTo>
                  <a:lnTo>
                    <a:pt x="0" y="1567120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4" name="Group 4"/>
            <p:cNvGrpSpPr/>
            <p:nvPr/>
          </p:nvGrpSpPr>
          <p:grpSpPr>
            <a:xfrm>
              <a:off x="181324" y="11404681"/>
              <a:ext cx="994120" cy="994120"/>
              <a:chOff x="0" y="0"/>
              <a:chExt cx="812800" cy="812800"/>
            </a:xfrm>
          </p:grpSpPr>
          <p:sp>
            <p:nvSpPr>
              <p:cNvPr id="5" name="Freeform 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6" name="TextBox 6"/>
              <p:cNvSpPr txBox="1"/>
              <p:nvPr/>
            </p:nvSpPr>
            <p:spPr>
              <a:xfrm>
                <a:off x="76200" y="95250"/>
                <a:ext cx="660400" cy="641350"/>
              </a:xfrm>
              <a:prstGeom prst="rect">
                <a:avLst/>
              </a:prstGeom>
            </p:spPr>
            <p:txBody>
              <a:bodyPr lIns="50800" tIns="50800" rIns="50800" bIns="50800" rtlCol="0" anchor="ctr"/>
              <a:lstStyle/>
              <a:p>
                <a:pPr algn="ctr">
                  <a:lnSpc>
                    <a:spcPts val="2422"/>
                  </a:lnSpc>
                </a:pPr>
                <a:endParaRPr/>
              </a:p>
            </p:txBody>
          </p:sp>
        </p:grpSp>
        <p:grpSp>
          <p:nvGrpSpPr>
            <p:cNvPr id="7" name="Group 7"/>
            <p:cNvGrpSpPr/>
            <p:nvPr/>
          </p:nvGrpSpPr>
          <p:grpSpPr>
            <a:xfrm>
              <a:off x="23208556" y="11607025"/>
              <a:ext cx="994120" cy="994120"/>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FFF"/>
              </a:solidFill>
            </p:spPr>
            <p:txBody>
              <a:bodyPr/>
              <a:lstStyle/>
              <a:p>
                <a:endParaRPr lang="en-US"/>
              </a:p>
            </p:txBody>
          </p:sp>
          <p:sp>
            <p:nvSpPr>
              <p:cNvPr id="9" name="TextBox 9"/>
              <p:cNvSpPr txBox="1"/>
              <p:nvPr/>
            </p:nvSpPr>
            <p:spPr>
              <a:xfrm>
                <a:off x="76200" y="95250"/>
                <a:ext cx="660400" cy="641350"/>
              </a:xfrm>
              <a:prstGeom prst="rect">
                <a:avLst/>
              </a:prstGeom>
            </p:spPr>
            <p:txBody>
              <a:bodyPr lIns="50800" tIns="50800" rIns="50800" bIns="50800" rtlCol="0" anchor="ctr"/>
              <a:lstStyle/>
              <a:p>
                <a:pPr algn="ctr">
                  <a:lnSpc>
                    <a:spcPts val="2422"/>
                  </a:lnSpc>
                </a:pPr>
                <a:endParaRPr/>
              </a:p>
            </p:txBody>
          </p:sp>
        </p:grpSp>
      </p:grpSp>
      <p:grpSp>
        <p:nvGrpSpPr>
          <p:cNvPr id="10" name="Group 10"/>
          <p:cNvGrpSpPr/>
          <p:nvPr/>
        </p:nvGrpSpPr>
        <p:grpSpPr>
          <a:xfrm>
            <a:off x="1028700" y="1645050"/>
            <a:ext cx="9430104" cy="1749532"/>
            <a:chOff x="0" y="0"/>
            <a:chExt cx="2123448" cy="393955"/>
          </a:xfrm>
        </p:grpSpPr>
        <p:sp>
          <p:nvSpPr>
            <p:cNvPr id="11" name="Freeform 11"/>
            <p:cNvSpPr/>
            <p:nvPr/>
          </p:nvSpPr>
          <p:spPr>
            <a:xfrm>
              <a:off x="0" y="0"/>
              <a:ext cx="2123448" cy="393955"/>
            </a:xfrm>
            <a:custGeom>
              <a:avLst/>
              <a:gdLst/>
              <a:ahLst/>
              <a:cxnLst/>
              <a:rect l="l" t="t" r="r" b="b"/>
              <a:pathLst>
                <a:path w="2123448" h="393955">
                  <a:moveTo>
                    <a:pt x="0" y="0"/>
                  </a:moveTo>
                  <a:lnTo>
                    <a:pt x="2123448" y="0"/>
                  </a:lnTo>
                  <a:lnTo>
                    <a:pt x="2123448" y="393955"/>
                  </a:lnTo>
                  <a:lnTo>
                    <a:pt x="0" y="393955"/>
                  </a:lnTo>
                  <a:close/>
                </a:path>
              </a:pathLst>
            </a:custGeom>
            <a:solidFill>
              <a:srgbClr val="000000">
                <a:alpha val="0"/>
              </a:srgbClr>
            </a:solidFill>
            <a:ln w="38100" cap="sq">
              <a:solidFill>
                <a:srgbClr val="B4CCE4"/>
              </a:solidFill>
              <a:prstDash val="solid"/>
              <a:miter/>
            </a:ln>
          </p:spPr>
          <p:txBody>
            <a:bodyPr/>
            <a:lstStyle/>
            <a:p>
              <a:endParaRPr lang="en-US"/>
            </a:p>
          </p:txBody>
        </p:sp>
        <p:sp>
          <p:nvSpPr>
            <p:cNvPr id="12" name="TextBox 12"/>
            <p:cNvSpPr txBox="1"/>
            <p:nvPr/>
          </p:nvSpPr>
          <p:spPr>
            <a:xfrm>
              <a:off x="0" y="9525"/>
              <a:ext cx="2123448" cy="384430"/>
            </a:xfrm>
            <a:prstGeom prst="rect">
              <a:avLst/>
            </a:prstGeom>
          </p:spPr>
          <p:txBody>
            <a:bodyPr lIns="50800" tIns="50800" rIns="50800" bIns="50800" rtlCol="0" anchor="ctr"/>
            <a:lstStyle/>
            <a:p>
              <a:pPr algn="ctr">
                <a:lnSpc>
                  <a:spcPts val="1210"/>
                </a:lnSpc>
              </a:pPr>
              <a:endParaRPr/>
            </a:p>
          </p:txBody>
        </p:sp>
      </p:grpSp>
      <p:grpSp>
        <p:nvGrpSpPr>
          <p:cNvPr id="13" name="Group 13"/>
          <p:cNvGrpSpPr/>
          <p:nvPr/>
        </p:nvGrpSpPr>
        <p:grpSpPr>
          <a:xfrm>
            <a:off x="4537122" y="1391506"/>
            <a:ext cx="2633790" cy="577822"/>
            <a:chOff x="0" y="0"/>
            <a:chExt cx="593070" cy="130113"/>
          </a:xfrm>
        </p:grpSpPr>
        <p:sp>
          <p:nvSpPr>
            <p:cNvPr id="14" name="Freeform 14"/>
            <p:cNvSpPr/>
            <p:nvPr/>
          </p:nvSpPr>
          <p:spPr>
            <a:xfrm>
              <a:off x="0" y="0"/>
              <a:ext cx="593070" cy="130113"/>
            </a:xfrm>
            <a:custGeom>
              <a:avLst/>
              <a:gdLst/>
              <a:ahLst/>
              <a:cxnLst/>
              <a:rect l="l" t="t" r="r" b="b"/>
              <a:pathLst>
                <a:path w="593070" h="130113">
                  <a:moveTo>
                    <a:pt x="0" y="0"/>
                  </a:moveTo>
                  <a:lnTo>
                    <a:pt x="593070" y="0"/>
                  </a:lnTo>
                  <a:lnTo>
                    <a:pt x="593070" y="130113"/>
                  </a:lnTo>
                  <a:lnTo>
                    <a:pt x="0" y="130113"/>
                  </a:lnTo>
                  <a:close/>
                </a:path>
              </a:pathLst>
            </a:custGeom>
            <a:solidFill>
              <a:srgbClr val="FFFFFF"/>
            </a:solidFill>
          </p:spPr>
          <p:txBody>
            <a:bodyPr/>
            <a:lstStyle/>
            <a:p>
              <a:endParaRPr lang="en-US"/>
            </a:p>
          </p:txBody>
        </p:sp>
        <p:sp>
          <p:nvSpPr>
            <p:cNvPr id="15" name="TextBox 15"/>
            <p:cNvSpPr txBox="1"/>
            <p:nvPr/>
          </p:nvSpPr>
          <p:spPr>
            <a:xfrm>
              <a:off x="0" y="19050"/>
              <a:ext cx="593070" cy="111063"/>
            </a:xfrm>
            <a:prstGeom prst="rect">
              <a:avLst/>
            </a:prstGeom>
          </p:spPr>
          <p:txBody>
            <a:bodyPr lIns="0" tIns="0" rIns="0" bIns="0" rtlCol="0" anchor="ctr"/>
            <a:lstStyle/>
            <a:p>
              <a:pPr algn="ctr">
                <a:lnSpc>
                  <a:spcPts val="2639"/>
                </a:lnSpc>
              </a:pPr>
              <a:r>
                <a:rPr lang="en-US" sz="2399">
                  <a:solidFill>
                    <a:srgbClr val="B4975A"/>
                  </a:solidFill>
                  <a:latin typeface="Oswald"/>
                  <a:ea typeface="Oswald"/>
                  <a:cs typeface="Oswald"/>
                  <a:sym typeface="Oswald"/>
                </a:rPr>
                <a:t>Member Benefits</a:t>
              </a:r>
            </a:p>
          </p:txBody>
        </p:sp>
      </p:grpSp>
      <p:grpSp>
        <p:nvGrpSpPr>
          <p:cNvPr id="16" name="Group 16"/>
          <p:cNvGrpSpPr/>
          <p:nvPr/>
        </p:nvGrpSpPr>
        <p:grpSpPr>
          <a:xfrm>
            <a:off x="10828020" y="1645050"/>
            <a:ext cx="6564630" cy="1749532"/>
            <a:chOff x="0" y="0"/>
            <a:chExt cx="1478207" cy="393955"/>
          </a:xfrm>
        </p:grpSpPr>
        <p:sp>
          <p:nvSpPr>
            <p:cNvPr id="17" name="Freeform 17"/>
            <p:cNvSpPr/>
            <p:nvPr/>
          </p:nvSpPr>
          <p:spPr>
            <a:xfrm>
              <a:off x="0" y="0"/>
              <a:ext cx="1478207" cy="393955"/>
            </a:xfrm>
            <a:custGeom>
              <a:avLst/>
              <a:gdLst/>
              <a:ahLst/>
              <a:cxnLst/>
              <a:rect l="l" t="t" r="r" b="b"/>
              <a:pathLst>
                <a:path w="1478207" h="393955">
                  <a:moveTo>
                    <a:pt x="0" y="0"/>
                  </a:moveTo>
                  <a:lnTo>
                    <a:pt x="1478207" y="0"/>
                  </a:lnTo>
                  <a:lnTo>
                    <a:pt x="1478207" y="393955"/>
                  </a:lnTo>
                  <a:lnTo>
                    <a:pt x="0" y="393955"/>
                  </a:lnTo>
                  <a:close/>
                </a:path>
              </a:pathLst>
            </a:custGeom>
            <a:solidFill>
              <a:srgbClr val="000000">
                <a:alpha val="0"/>
              </a:srgbClr>
            </a:solidFill>
            <a:ln w="38100" cap="sq">
              <a:solidFill>
                <a:srgbClr val="B4CCE4"/>
              </a:solidFill>
              <a:prstDash val="solid"/>
              <a:miter/>
            </a:ln>
          </p:spPr>
          <p:txBody>
            <a:bodyPr/>
            <a:lstStyle/>
            <a:p>
              <a:endParaRPr lang="en-US"/>
            </a:p>
          </p:txBody>
        </p:sp>
        <p:sp>
          <p:nvSpPr>
            <p:cNvPr id="18" name="TextBox 18"/>
            <p:cNvSpPr txBox="1"/>
            <p:nvPr/>
          </p:nvSpPr>
          <p:spPr>
            <a:xfrm>
              <a:off x="0" y="9525"/>
              <a:ext cx="1478207" cy="384430"/>
            </a:xfrm>
            <a:prstGeom prst="rect">
              <a:avLst/>
            </a:prstGeom>
          </p:spPr>
          <p:txBody>
            <a:bodyPr lIns="50800" tIns="50800" rIns="50800" bIns="50800" rtlCol="0" anchor="ctr"/>
            <a:lstStyle/>
            <a:p>
              <a:pPr algn="ctr">
                <a:lnSpc>
                  <a:spcPts val="1210"/>
                </a:lnSpc>
              </a:pPr>
              <a:endParaRPr/>
            </a:p>
          </p:txBody>
        </p:sp>
      </p:grpSp>
      <p:grpSp>
        <p:nvGrpSpPr>
          <p:cNvPr id="19" name="Group 19"/>
          <p:cNvGrpSpPr/>
          <p:nvPr/>
        </p:nvGrpSpPr>
        <p:grpSpPr>
          <a:xfrm>
            <a:off x="12738528" y="1353406"/>
            <a:ext cx="2633790" cy="577822"/>
            <a:chOff x="0" y="0"/>
            <a:chExt cx="593070" cy="130113"/>
          </a:xfrm>
        </p:grpSpPr>
        <p:sp>
          <p:nvSpPr>
            <p:cNvPr id="20" name="Freeform 20"/>
            <p:cNvSpPr/>
            <p:nvPr/>
          </p:nvSpPr>
          <p:spPr>
            <a:xfrm>
              <a:off x="0" y="0"/>
              <a:ext cx="593070" cy="130113"/>
            </a:xfrm>
            <a:custGeom>
              <a:avLst/>
              <a:gdLst/>
              <a:ahLst/>
              <a:cxnLst/>
              <a:rect l="l" t="t" r="r" b="b"/>
              <a:pathLst>
                <a:path w="593070" h="130113">
                  <a:moveTo>
                    <a:pt x="0" y="0"/>
                  </a:moveTo>
                  <a:lnTo>
                    <a:pt x="593070" y="0"/>
                  </a:lnTo>
                  <a:lnTo>
                    <a:pt x="593070" y="130113"/>
                  </a:lnTo>
                  <a:lnTo>
                    <a:pt x="0" y="130113"/>
                  </a:lnTo>
                  <a:close/>
                </a:path>
              </a:pathLst>
            </a:custGeom>
            <a:solidFill>
              <a:srgbClr val="FFFFFF"/>
            </a:solidFill>
          </p:spPr>
          <p:txBody>
            <a:bodyPr/>
            <a:lstStyle/>
            <a:p>
              <a:endParaRPr lang="en-US"/>
            </a:p>
          </p:txBody>
        </p:sp>
        <p:sp>
          <p:nvSpPr>
            <p:cNvPr id="21" name="TextBox 21"/>
            <p:cNvSpPr txBox="1"/>
            <p:nvPr/>
          </p:nvSpPr>
          <p:spPr>
            <a:xfrm>
              <a:off x="0" y="19050"/>
              <a:ext cx="593070" cy="111063"/>
            </a:xfrm>
            <a:prstGeom prst="rect">
              <a:avLst/>
            </a:prstGeom>
          </p:spPr>
          <p:txBody>
            <a:bodyPr lIns="0" tIns="0" rIns="0" bIns="0" rtlCol="0" anchor="ctr"/>
            <a:lstStyle/>
            <a:p>
              <a:pPr algn="ctr">
                <a:lnSpc>
                  <a:spcPts val="2639"/>
                </a:lnSpc>
              </a:pPr>
              <a:r>
                <a:rPr lang="en-US" sz="2399">
                  <a:solidFill>
                    <a:srgbClr val="B4975A"/>
                  </a:solidFill>
                  <a:latin typeface="Oswald"/>
                  <a:ea typeface="Oswald"/>
                  <a:cs typeface="Oswald"/>
                  <a:sym typeface="Oswald"/>
                </a:rPr>
                <a:t>Employee Benefits</a:t>
              </a:r>
            </a:p>
          </p:txBody>
        </p:sp>
      </p:grpSp>
      <p:sp>
        <p:nvSpPr>
          <p:cNvPr id="22" name="Freeform 22"/>
          <p:cNvSpPr/>
          <p:nvPr/>
        </p:nvSpPr>
        <p:spPr>
          <a:xfrm>
            <a:off x="6377664" y="6173064"/>
            <a:ext cx="591336" cy="784526"/>
          </a:xfrm>
          <a:custGeom>
            <a:avLst/>
            <a:gdLst/>
            <a:ahLst/>
            <a:cxnLst/>
            <a:rect l="l" t="t" r="r" b="b"/>
            <a:pathLst>
              <a:path w="591336" h="784526">
                <a:moveTo>
                  <a:pt x="0" y="0"/>
                </a:moveTo>
                <a:lnTo>
                  <a:pt x="591337" y="0"/>
                </a:lnTo>
                <a:lnTo>
                  <a:pt x="591337" y="784525"/>
                </a:lnTo>
                <a:lnTo>
                  <a:pt x="0" y="78452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p:cNvSpPr/>
          <p:nvPr/>
        </p:nvSpPr>
        <p:spPr>
          <a:xfrm>
            <a:off x="8686069" y="6022147"/>
            <a:ext cx="491994" cy="1093320"/>
          </a:xfrm>
          <a:custGeom>
            <a:avLst/>
            <a:gdLst/>
            <a:ahLst/>
            <a:cxnLst/>
            <a:rect l="l" t="t" r="r" b="b"/>
            <a:pathLst>
              <a:path w="491994" h="1093320">
                <a:moveTo>
                  <a:pt x="0" y="0"/>
                </a:moveTo>
                <a:lnTo>
                  <a:pt x="491994" y="0"/>
                </a:lnTo>
                <a:lnTo>
                  <a:pt x="491994" y="1093320"/>
                </a:lnTo>
                <a:lnTo>
                  <a:pt x="0" y="10933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4" name="Freeform 24"/>
          <p:cNvSpPr/>
          <p:nvPr/>
        </p:nvSpPr>
        <p:spPr>
          <a:xfrm>
            <a:off x="9344690" y="8062395"/>
            <a:ext cx="732200" cy="821543"/>
          </a:xfrm>
          <a:custGeom>
            <a:avLst/>
            <a:gdLst/>
            <a:ahLst/>
            <a:cxnLst/>
            <a:rect l="l" t="t" r="r" b="b"/>
            <a:pathLst>
              <a:path w="732200" h="821543">
                <a:moveTo>
                  <a:pt x="0" y="0"/>
                </a:moveTo>
                <a:lnTo>
                  <a:pt x="732200" y="0"/>
                </a:lnTo>
                <a:lnTo>
                  <a:pt x="732200" y="821543"/>
                </a:lnTo>
                <a:lnTo>
                  <a:pt x="0" y="8215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5" name="Freeform 25"/>
          <p:cNvSpPr/>
          <p:nvPr/>
        </p:nvSpPr>
        <p:spPr>
          <a:xfrm>
            <a:off x="12964126" y="8203544"/>
            <a:ext cx="850663" cy="850663"/>
          </a:xfrm>
          <a:custGeom>
            <a:avLst/>
            <a:gdLst/>
            <a:ahLst/>
            <a:cxnLst/>
            <a:rect l="l" t="t" r="r" b="b"/>
            <a:pathLst>
              <a:path w="850663" h="850663">
                <a:moveTo>
                  <a:pt x="0" y="0"/>
                </a:moveTo>
                <a:lnTo>
                  <a:pt x="850664" y="0"/>
                </a:lnTo>
                <a:lnTo>
                  <a:pt x="850664" y="850663"/>
                </a:lnTo>
                <a:lnTo>
                  <a:pt x="0" y="85066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6" name="Freeform 26"/>
          <p:cNvSpPr/>
          <p:nvPr/>
        </p:nvSpPr>
        <p:spPr>
          <a:xfrm>
            <a:off x="13269678" y="5168971"/>
            <a:ext cx="970402" cy="755701"/>
          </a:xfrm>
          <a:custGeom>
            <a:avLst/>
            <a:gdLst/>
            <a:ahLst/>
            <a:cxnLst/>
            <a:rect l="l" t="t" r="r" b="b"/>
            <a:pathLst>
              <a:path w="970402" h="755701">
                <a:moveTo>
                  <a:pt x="0" y="0"/>
                </a:moveTo>
                <a:lnTo>
                  <a:pt x="970402" y="0"/>
                </a:lnTo>
                <a:lnTo>
                  <a:pt x="970402" y="755700"/>
                </a:lnTo>
                <a:lnTo>
                  <a:pt x="0" y="7557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7" name="Freeform 27"/>
          <p:cNvSpPr/>
          <p:nvPr/>
        </p:nvSpPr>
        <p:spPr>
          <a:xfrm>
            <a:off x="2687540" y="4753074"/>
            <a:ext cx="920385" cy="890263"/>
          </a:xfrm>
          <a:custGeom>
            <a:avLst/>
            <a:gdLst/>
            <a:ahLst/>
            <a:cxnLst/>
            <a:rect l="l" t="t" r="r" b="b"/>
            <a:pathLst>
              <a:path w="920385" h="890263">
                <a:moveTo>
                  <a:pt x="0" y="0"/>
                </a:moveTo>
                <a:lnTo>
                  <a:pt x="920384" y="0"/>
                </a:lnTo>
                <a:lnTo>
                  <a:pt x="920384" y="890263"/>
                </a:lnTo>
                <a:lnTo>
                  <a:pt x="0" y="89026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grpSp>
        <p:nvGrpSpPr>
          <p:cNvPr id="28" name="Group 28"/>
          <p:cNvGrpSpPr/>
          <p:nvPr/>
        </p:nvGrpSpPr>
        <p:grpSpPr>
          <a:xfrm rot="144563">
            <a:off x="3111528" y="6495548"/>
            <a:ext cx="160694" cy="160694"/>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30" name="TextBox 30"/>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grpSp>
        <p:nvGrpSpPr>
          <p:cNvPr id="31" name="Group 31"/>
          <p:cNvGrpSpPr/>
          <p:nvPr/>
        </p:nvGrpSpPr>
        <p:grpSpPr>
          <a:xfrm rot="144563">
            <a:off x="6844149" y="8608675"/>
            <a:ext cx="160694" cy="160694"/>
            <a:chOff x="0" y="0"/>
            <a:chExt cx="812800" cy="812800"/>
          </a:xfrm>
        </p:grpSpPr>
        <p:sp>
          <p:nvSpPr>
            <p:cNvPr id="32" name="Freeform 3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33" name="TextBox 33"/>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grpSp>
        <p:nvGrpSpPr>
          <p:cNvPr id="34" name="Group 34"/>
          <p:cNvGrpSpPr/>
          <p:nvPr/>
        </p:nvGrpSpPr>
        <p:grpSpPr>
          <a:xfrm rot="144563">
            <a:off x="1032007" y="7245717"/>
            <a:ext cx="160694" cy="160694"/>
            <a:chOff x="0" y="0"/>
            <a:chExt cx="812800" cy="812800"/>
          </a:xfrm>
        </p:grpSpPr>
        <p:sp>
          <p:nvSpPr>
            <p:cNvPr id="35" name="Freeform 3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36" name="TextBox 36"/>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grpSp>
        <p:nvGrpSpPr>
          <p:cNvPr id="37" name="Group 37"/>
          <p:cNvGrpSpPr/>
          <p:nvPr/>
        </p:nvGrpSpPr>
        <p:grpSpPr>
          <a:xfrm rot="144563">
            <a:off x="6592986" y="5966938"/>
            <a:ext cx="160694" cy="160694"/>
            <a:chOff x="0" y="0"/>
            <a:chExt cx="812800" cy="812800"/>
          </a:xfrm>
        </p:grpSpPr>
        <p:sp>
          <p:nvSpPr>
            <p:cNvPr id="38" name="Freeform 3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39" name="TextBox 39"/>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grpSp>
        <p:nvGrpSpPr>
          <p:cNvPr id="40" name="Group 40"/>
          <p:cNvGrpSpPr/>
          <p:nvPr/>
        </p:nvGrpSpPr>
        <p:grpSpPr>
          <a:xfrm rot="144563">
            <a:off x="4400773" y="8496471"/>
            <a:ext cx="160694" cy="160694"/>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42" name="TextBox 42"/>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grpSp>
        <p:nvGrpSpPr>
          <p:cNvPr id="43" name="Group 43"/>
          <p:cNvGrpSpPr/>
          <p:nvPr/>
        </p:nvGrpSpPr>
        <p:grpSpPr>
          <a:xfrm rot="144563">
            <a:off x="12794810" y="6211840"/>
            <a:ext cx="160694" cy="160694"/>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45" name="TextBox 45"/>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grpSp>
        <p:nvGrpSpPr>
          <p:cNvPr id="46" name="Group 46"/>
          <p:cNvGrpSpPr/>
          <p:nvPr/>
        </p:nvGrpSpPr>
        <p:grpSpPr>
          <a:xfrm rot="144563">
            <a:off x="8189274" y="7355100"/>
            <a:ext cx="160694" cy="160694"/>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48" name="TextBox 48"/>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grpSp>
        <p:nvGrpSpPr>
          <p:cNvPr id="49" name="Group 49"/>
          <p:cNvGrpSpPr/>
          <p:nvPr/>
        </p:nvGrpSpPr>
        <p:grpSpPr>
          <a:xfrm rot="144563">
            <a:off x="10220082" y="5479337"/>
            <a:ext cx="160694" cy="160694"/>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51" name="TextBox 51"/>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grpSp>
        <p:nvGrpSpPr>
          <p:cNvPr id="52" name="Group 52"/>
          <p:cNvGrpSpPr/>
          <p:nvPr/>
        </p:nvGrpSpPr>
        <p:grpSpPr>
          <a:xfrm rot="144563">
            <a:off x="15871777" y="8459450"/>
            <a:ext cx="160694" cy="160694"/>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54" name="TextBox 54"/>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grpSp>
        <p:nvGrpSpPr>
          <p:cNvPr id="55" name="Group 55"/>
          <p:cNvGrpSpPr/>
          <p:nvPr/>
        </p:nvGrpSpPr>
        <p:grpSpPr>
          <a:xfrm rot="144563">
            <a:off x="9116766" y="9330386"/>
            <a:ext cx="160694" cy="160694"/>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57" name="TextBox 57"/>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grpSp>
        <p:nvGrpSpPr>
          <p:cNvPr id="58" name="Group 58"/>
          <p:cNvGrpSpPr/>
          <p:nvPr/>
        </p:nvGrpSpPr>
        <p:grpSpPr>
          <a:xfrm rot="144563">
            <a:off x="13739136" y="8206850"/>
            <a:ext cx="160694" cy="160694"/>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60" name="TextBox 60"/>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grpSp>
        <p:nvGrpSpPr>
          <p:cNvPr id="61" name="Group 61"/>
          <p:cNvGrpSpPr/>
          <p:nvPr/>
        </p:nvGrpSpPr>
        <p:grpSpPr>
          <a:xfrm rot="144563">
            <a:off x="10883640" y="8553487"/>
            <a:ext cx="160694" cy="160694"/>
            <a:chOff x="0" y="0"/>
            <a:chExt cx="812800" cy="812800"/>
          </a:xfrm>
        </p:grpSpPr>
        <p:sp>
          <p:nvSpPr>
            <p:cNvPr id="62" name="Freeform 6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54A6"/>
            </a:solidFill>
          </p:spPr>
          <p:txBody>
            <a:bodyPr/>
            <a:lstStyle/>
            <a:p>
              <a:endParaRPr lang="en-US"/>
            </a:p>
          </p:txBody>
        </p:sp>
        <p:sp>
          <p:nvSpPr>
            <p:cNvPr id="63" name="TextBox 63"/>
            <p:cNvSpPr txBox="1"/>
            <p:nvPr/>
          </p:nvSpPr>
          <p:spPr>
            <a:xfrm>
              <a:off x="76200" y="85725"/>
              <a:ext cx="660400" cy="650875"/>
            </a:xfrm>
            <a:prstGeom prst="rect">
              <a:avLst/>
            </a:prstGeom>
          </p:spPr>
          <p:txBody>
            <a:bodyPr lIns="50800" tIns="50800" rIns="50800" bIns="50800" rtlCol="0" anchor="ctr"/>
            <a:lstStyle/>
            <a:p>
              <a:pPr algn="ctr">
                <a:lnSpc>
                  <a:spcPts val="1210"/>
                </a:lnSpc>
              </a:pPr>
              <a:endParaRPr/>
            </a:p>
          </p:txBody>
        </p:sp>
      </p:grpSp>
      <p:sp>
        <p:nvSpPr>
          <p:cNvPr id="64" name="Freeform 64"/>
          <p:cNvSpPr/>
          <p:nvPr/>
        </p:nvSpPr>
        <p:spPr>
          <a:xfrm>
            <a:off x="7008149" y="8532003"/>
            <a:ext cx="758048" cy="784526"/>
          </a:xfrm>
          <a:custGeom>
            <a:avLst/>
            <a:gdLst/>
            <a:ahLst/>
            <a:cxnLst/>
            <a:rect l="l" t="t" r="r" b="b"/>
            <a:pathLst>
              <a:path w="758048" h="784526">
                <a:moveTo>
                  <a:pt x="0" y="0"/>
                </a:moveTo>
                <a:lnTo>
                  <a:pt x="758048" y="0"/>
                </a:lnTo>
                <a:lnTo>
                  <a:pt x="758048" y="784526"/>
                </a:lnTo>
                <a:lnTo>
                  <a:pt x="0" y="784526"/>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65" name="Freeform 65"/>
          <p:cNvSpPr/>
          <p:nvPr/>
        </p:nvSpPr>
        <p:spPr>
          <a:xfrm>
            <a:off x="11260842" y="7814522"/>
            <a:ext cx="784526" cy="784526"/>
          </a:xfrm>
          <a:custGeom>
            <a:avLst/>
            <a:gdLst/>
            <a:ahLst/>
            <a:cxnLst/>
            <a:rect l="l" t="t" r="r" b="b"/>
            <a:pathLst>
              <a:path w="784526" h="784526">
                <a:moveTo>
                  <a:pt x="0" y="0"/>
                </a:moveTo>
                <a:lnTo>
                  <a:pt x="784526" y="0"/>
                </a:lnTo>
                <a:lnTo>
                  <a:pt x="784526" y="784526"/>
                </a:lnTo>
                <a:lnTo>
                  <a:pt x="0" y="784526"/>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66" name="Freeform 66"/>
          <p:cNvSpPr/>
          <p:nvPr/>
        </p:nvSpPr>
        <p:spPr>
          <a:xfrm>
            <a:off x="3477352" y="8250518"/>
            <a:ext cx="920115" cy="858007"/>
          </a:xfrm>
          <a:custGeom>
            <a:avLst/>
            <a:gdLst/>
            <a:ahLst/>
            <a:cxnLst/>
            <a:rect l="l" t="t" r="r" b="b"/>
            <a:pathLst>
              <a:path w="920115" h="858007">
                <a:moveTo>
                  <a:pt x="0" y="0"/>
                </a:moveTo>
                <a:lnTo>
                  <a:pt x="920115" y="0"/>
                </a:lnTo>
                <a:lnTo>
                  <a:pt x="920115" y="858007"/>
                </a:lnTo>
                <a:lnTo>
                  <a:pt x="0" y="858007"/>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sp>
        <p:nvSpPr>
          <p:cNvPr id="67" name="Freeform 67"/>
          <p:cNvSpPr/>
          <p:nvPr/>
        </p:nvSpPr>
        <p:spPr>
          <a:xfrm>
            <a:off x="1075144" y="7478521"/>
            <a:ext cx="920115" cy="960956"/>
          </a:xfrm>
          <a:custGeom>
            <a:avLst/>
            <a:gdLst/>
            <a:ahLst/>
            <a:cxnLst/>
            <a:rect l="l" t="t" r="r" b="b"/>
            <a:pathLst>
              <a:path w="920115" h="960956">
                <a:moveTo>
                  <a:pt x="0" y="0"/>
                </a:moveTo>
                <a:lnTo>
                  <a:pt x="920115" y="0"/>
                </a:lnTo>
                <a:lnTo>
                  <a:pt x="920115" y="960955"/>
                </a:lnTo>
                <a:lnTo>
                  <a:pt x="0" y="960955"/>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68" name="Freeform 68"/>
          <p:cNvSpPr/>
          <p:nvPr/>
        </p:nvSpPr>
        <p:spPr>
          <a:xfrm>
            <a:off x="10514123" y="5214522"/>
            <a:ext cx="920115" cy="920115"/>
          </a:xfrm>
          <a:custGeom>
            <a:avLst/>
            <a:gdLst/>
            <a:ahLst/>
            <a:cxnLst/>
            <a:rect l="l" t="t" r="r" b="b"/>
            <a:pathLst>
              <a:path w="920115" h="920115">
                <a:moveTo>
                  <a:pt x="0" y="0"/>
                </a:moveTo>
                <a:lnTo>
                  <a:pt x="920115" y="0"/>
                </a:lnTo>
                <a:lnTo>
                  <a:pt x="920115" y="920115"/>
                </a:lnTo>
                <a:lnTo>
                  <a:pt x="0" y="920115"/>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US"/>
          </a:p>
        </p:txBody>
      </p:sp>
      <p:sp>
        <p:nvSpPr>
          <p:cNvPr id="69" name="Freeform 69"/>
          <p:cNvSpPr/>
          <p:nvPr/>
        </p:nvSpPr>
        <p:spPr>
          <a:xfrm>
            <a:off x="15555899" y="6735744"/>
            <a:ext cx="792449" cy="920115"/>
          </a:xfrm>
          <a:custGeom>
            <a:avLst/>
            <a:gdLst/>
            <a:ahLst/>
            <a:cxnLst/>
            <a:rect l="l" t="t" r="r" b="b"/>
            <a:pathLst>
              <a:path w="792449" h="920115">
                <a:moveTo>
                  <a:pt x="0" y="0"/>
                </a:moveTo>
                <a:lnTo>
                  <a:pt x="792449" y="0"/>
                </a:lnTo>
                <a:lnTo>
                  <a:pt x="792449" y="920115"/>
                </a:lnTo>
                <a:lnTo>
                  <a:pt x="0" y="920115"/>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US"/>
          </a:p>
        </p:txBody>
      </p:sp>
      <p:sp>
        <p:nvSpPr>
          <p:cNvPr id="70" name="TextBox 70"/>
          <p:cNvSpPr txBox="1"/>
          <p:nvPr/>
        </p:nvSpPr>
        <p:spPr>
          <a:xfrm>
            <a:off x="1112354" y="1902653"/>
            <a:ext cx="5477325" cy="1317155"/>
          </a:xfrm>
          <a:prstGeom prst="rect">
            <a:avLst/>
          </a:prstGeom>
        </p:spPr>
        <p:txBody>
          <a:bodyPr wrap="square" lIns="0" tIns="0" rIns="0" bIns="0" rtlCol="0" anchor="t">
            <a:spAutoFit/>
          </a:bodyPr>
          <a:lstStyle/>
          <a:p>
            <a:pPr marL="431801" lvl="1" indent="-215900" algn="l">
              <a:lnSpc>
                <a:spcPts val="2600"/>
              </a:lnSpc>
              <a:buFont typeface="Arial"/>
              <a:buChar char="•"/>
            </a:pPr>
            <a:r>
              <a:rPr lang="en-US" sz="2000" dirty="0">
                <a:solidFill>
                  <a:srgbClr val="1F2F3A"/>
                </a:solidFill>
                <a:latin typeface="Source Sans Pro"/>
                <a:ea typeface="Source Sans Pro"/>
                <a:cs typeface="Source Sans Pro"/>
                <a:sym typeface="Source Sans Pro"/>
              </a:rPr>
              <a:t>Decreased financial strain of costly legal issues</a:t>
            </a:r>
          </a:p>
          <a:p>
            <a:pPr marL="431801" lvl="1" indent="-215900" algn="l">
              <a:lnSpc>
                <a:spcPts val="2600"/>
              </a:lnSpc>
              <a:buFont typeface="Arial"/>
              <a:buChar char="•"/>
            </a:pPr>
            <a:r>
              <a:rPr lang="en-US" sz="2000" dirty="0">
                <a:solidFill>
                  <a:srgbClr val="1F2F3A"/>
                </a:solidFill>
                <a:latin typeface="Source Sans Pro"/>
                <a:ea typeface="Source Sans Pro"/>
                <a:cs typeface="Source Sans Pro"/>
                <a:sym typeface="Source Sans Pro"/>
              </a:rPr>
              <a:t>Local &amp; nationwide access to experienced attorneys</a:t>
            </a:r>
          </a:p>
          <a:p>
            <a:pPr marL="431801" lvl="1" indent="-215900" algn="l">
              <a:lnSpc>
                <a:spcPts val="2600"/>
              </a:lnSpc>
              <a:buFont typeface="Arial"/>
              <a:buChar char="•"/>
            </a:pPr>
            <a:r>
              <a:rPr lang="en-US" sz="2000" dirty="0">
                <a:solidFill>
                  <a:srgbClr val="1F2F3A"/>
                </a:solidFill>
                <a:latin typeface="Source Sans Pro"/>
                <a:ea typeface="Source Sans Pro"/>
                <a:cs typeface="Source Sans Pro"/>
                <a:sym typeface="Source Sans Pro"/>
              </a:rPr>
              <a:t>Tax support and low-cost tax return filing</a:t>
            </a:r>
          </a:p>
        </p:txBody>
      </p:sp>
      <p:sp>
        <p:nvSpPr>
          <p:cNvPr id="71" name="TextBox 71"/>
          <p:cNvSpPr txBox="1"/>
          <p:nvPr/>
        </p:nvSpPr>
        <p:spPr>
          <a:xfrm>
            <a:off x="10982679" y="1940753"/>
            <a:ext cx="6132814" cy="1298310"/>
          </a:xfrm>
          <a:prstGeom prst="rect">
            <a:avLst/>
          </a:prstGeom>
        </p:spPr>
        <p:txBody>
          <a:bodyPr lIns="0" tIns="0" rIns="0" bIns="0" rtlCol="0" anchor="t">
            <a:spAutoFit/>
          </a:bodyPr>
          <a:lstStyle/>
          <a:p>
            <a:pPr marL="431801" lvl="1" indent="-215900" algn="l">
              <a:lnSpc>
                <a:spcPts val="2600"/>
              </a:lnSpc>
              <a:buFont typeface="Arial"/>
              <a:buChar char="•"/>
            </a:pPr>
            <a:r>
              <a:rPr lang="en-US" sz="2000">
                <a:solidFill>
                  <a:srgbClr val="1F2F3A"/>
                </a:solidFill>
                <a:latin typeface="Source Sans Pro"/>
                <a:ea typeface="Source Sans Pro"/>
                <a:cs typeface="Source Sans Pro"/>
                <a:sym typeface="Source Sans Pro"/>
              </a:rPr>
              <a:t>Available to </a:t>
            </a:r>
            <a:r>
              <a:rPr lang="en-US" sz="2000" b="1">
                <a:solidFill>
                  <a:srgbClr val="1F2F3A"/>
                </a:solidFill>
                <a:latin typeface="Source Sans Pro Bold"/>
                <a:ea typeface="Source Sans Pro Bold"/>
                <a:cs typeface="Source Sans Pro Bold"/>
                <a:sym typeface="Source Sans Pro Bold"/>
              </a:rPr>
              <a:t>ALL EMPLOYEES</a:t>
            </a:r>
            <a:r>
              <a:rPr lang="en-US" sz="2000">
                <a:solidFill>
                  <a:srgbClr val="1F2F3A"/>
                </a:solidFill>
                <a:latin typeface="Source Sans Pro"/>
                <a:ea typeface="Source Sans Pro"/>
                <a:cs typeface="Source Sans Pro"/>
                <a:sym typeface="Source Sans Pro"/>
              </a:rPr>
              <a:t>, no enrollment required</a:t>
            </a:r>
          </a:p>
          <a:p>
            <a:pPr marL="431801" lvl="1" indent="-215900" algn="l">
              <a:lnSpc>
                <a:spcPts val="2600"/>
              </a:lnSpc>
              <a:buFont typeface="Arial"/>
              <a:buChar char="•"/>
            </a:pPr>
            <a:r>
              <a:rPr lang="en-US" sz="2000">
                <a:solidFill>
                  <a:srgbClr val="1F2F3A"/>
                </a:solidFill>
                <a:latin typeface="Source Sans Pro"/>
                <a:ea typeface="Source Sans Pro"/>
                <a:cs typeface="Source Sans Pro"/>
                <a:sym typeface="Source Sans Pro"/>
              </a:rPr>
              <a:t>Access to state-specific legal research library</a:t>
            </a:r>
          </a:p>
          <a:p>
            <a:pPr marL="431801" lvl="1" indent="-215900" algn="l">
              <a:lnSpc>
                <a:spcPts val="2600"/>
              </a:lnSpc>
              <a:buFont typeface="Arial"/>
              <a:buChar char="•"/>
            </a:pPr>
            <a:r>
              <a:rPr lang="en-US" sz="2000">
                <a:solidFill>
                  <a:srgbClr val="1F2F3A"/>
                </a:solidFill>
                <a:latin typeface="Source Sans Pro"/>
                <a:ea typeface="Source Sans Pro"/>
                <a:cs typeface="Source Sans Pro"/>
                <a:sym typeface="Source Sans Pro"/>
              </a:rPr>
              <a:t>Over 10,000 usual and customary fillable DIY legal forms that can be shared with family</a:t>
            </a:r>
          </a:p>
        </p:txBody>
      </p:sp>
      <p:sp>
        <p:nvSpPr>
          <p:cNvPr id="72" name="TextBox 72"/>
          <p:cNvSpPr txBox="1"/>
          <p:nvPr/>
        </p:nvSpPr>
        <p:spPr>
          <a:xfrm>
            <a:off x="1028700" y="3711778"/>
            <a:ext cx="9908694" cy="409509"/>
          </a:xfrm>
          <a:prstGeom prst="rect">
            <a:avLst/>
          </a:prstGeom>
        </p:spPr>
        <p:txBody>
          <a:bodyPr lIns="0" tIns="0" rIns="0" bIns="0" rtlCol="0" anchor="t">
            <a:spAutoFit/>
          </a:bodyPr>
          <a:lstStyle/>
          <a:p>
            <a:pPr algn="l">
              <a:lnSpc>
                <a:spcPts val="3359"/>
              </a:lnSpc>
            </a:pPr>
            <a:r>
              <a:rPr lang="en-US" sz="2799">
                <a:solidFill>
                  <a:srgbClr val="0054A6"/>
                </a:solidFill>
                <a:latin typeface="Oswald"/>
                <a:ea typeface="Oswald"/>
                <a:cs typeface="Oswald"/>
                <a:sym typeface="Oswald"/>
              </a:rPr>
              <a:t>Services for All Life’s Highs and Lows</a:t>
            </a:r>
          </a:p>
        </p:txBody>
      </p:sp>
      <p:sp>
        <p:nvSpPr>
          <p:cNvPr id="73" name="TextBox 73"/>
          <p:cNvSpPr txBox="1"/>
          <p:nvPr/>
        </p:nvSpPr>
        <p:spPr>
          <a:xfrm>
            <a:off x="1028700" y="4216504"/>
            <a:ext cx="16363950" cy="314292"/>
          </a:xfrm>
          <a:prstGeom prst="rect">
            <a:avLst/>
          </a:prstGeom>
        </p:spPr>
        <p:txBody>
          <a:bodyPr lIns="0" tIns="0" rIns="0" bIns="0" rtlCol="0" anchor="t">
            <a:spAutoFit/>
          </a:bodyPr>
          <a:lstStyle/>
          <a:p>
            <a:pPr algn="l">
              <a:lnSpc>
                <a:spcPts val="2400"/>
              </a:lnSpc>
            </a:pPr>
            <a:r>
              <a:rPr lang="en-US" sz="2000">
                <a:solidFill>
                  <a:srgbClr val="1F2F3A"/>
                </a:solidFill>
                <a:latin typeface="Source Sans Pro"/>
                <a:ea typeface="Source Sans Pro"/>
                <a:cs typeface="Source Sans Pro"/>
                <a:sym typeface="Source Sans Pro"/>
              </a:rPr>
              <a:t>All employees experience milestones where legal and financial guidance would be a huge relief, both in good times and bad. </a:t>
            </a:r>
          </a:p>
        </p:txBody>
      </p:sp>
      <p:sp>
        <p:nvSpPr>
          <p:cNvPr id="74" name="TextBox 74"/>
          <p:cNvSpPr txBox="1"/>
          <p:nvPr/>
        </p:nvSpPr>
        <p:spPr>
          <a:xfrm>
            <a:off x="1028700" y="670373"/>
            <a:ext cx="9908694" cy="552417"/>
          </a:xfrm>
          <a:prstGeom prst="rect">
            <a:avLst/>
          </a:prstGeom>
        </p:spPr>
        <p:txBody>
          <a:bodyPr lIns="0" tIns="0" rIns="0" bIns="0" rtlCol="0" anchor="t">
            <a:spAutoFit/>
          </a:bodyPr>
          <a:lstStyle/>
          <a:p>
            <a:pPr marL="0" lvl="0" indent="0" algn="l">
              <a:lnSpc>
                <a:spcPts val="4320"/>
              </a:lnSpc>
              <a:spcBef>
                <a:spcPct val="0"/>
              </a:spcBef>
            </a:pPr>
            <a:r>
              <a:rPr lang="en-US" sz="3600">
                <a:solidFill>
                  <a:srgbClr val="0054A6"/>
                </a:solidFill>
                <a:latin typeface="Oswald"/>
                <a:ea typeface="Oswald"/>
                <a:cs typeface="Oswald"/>
                <a:sym typeface="Oswald"/>
              </a:rPr>
              <a:t>Why You Need Legal Services</a:t>
            </a:r>
          </a:p>
        </p:txBody>
      </p:sp>
      <p:sp>
        <p:nvSpPr>
          <p:cNvPr id="75" name="TextBox 75"/>
          <p:cNvSpPr txBox="1"/>
          <p:nvPr/>
        </p:nvSpPr>
        <p:spPr>
          <a:xfrm>
            <a:off x="8393512" y="7214852"/>
            <a:ext cx="1077109" cy="678180"/>
          </a:xfrm>
          <a:prstGeom prst="rect">
            <a:avLst/>
          </a:prstGeom>
        </p:spPr>
        <p:txBody>
          <a:bodyPr lIns="0" tIns="0" rIns="0" bIns="0" rtlCol="0" anchor="t">
            <a:spAutoFit/>
          </a:bodyPr>
          <a:lstStyle/>
          <a:p>
            <a:pPr algn="ctr">
              <a:lnSpc>
                <a:spcPts val="2639"/>
              </a:lnSpc>
            </a:pPr>
            <a:r>
              <a:rPr lang="en-US" sz="2399" spc="-119">
                <a:solidFill>
                  <a:srgbClr val="0054A6"/>
                </a:solidFill>
                <a:latin typeface="Oswald"/>
                <a:ea typeface="Oswald"/>
                <a:cs typeface="Oswald"/>
                <a:sym typeface="Oswald"/>
              </a:rPr>
              <a:t>Getting a </a:t>
            </a:r>
          </a:p>
          <a:p>
            <a:pPr algn="ctr">
              <a:lnSpc>
                <a:spcPts val="2639"/>
              </a:lnSpc>
            </a:pPr>
            <a:r>
              <a:rPr lang="en-US" sz="2399" spc="-119">
                <a:solidFill>
                  <a:srgbClr val="0054A6"/>
                </a:solidFill>
                <a:latin typeface="Oswald"/>
                <a:ea typeface="Oswald"/>
                <a:cs typeface="Oswald"/>
                <a:sym typeface="Oswald"/>
              </a:rPr>
              <a:t>ticket</a:t>
            </a:r>
          </a:p>
        </p:txBody>
      </p:sp>
      <p:sp>
        <p:nvSpPr>
          <p:cNvPr id="76" name="TextBox 76"/>
          <p:cNvSpPr txBox="1"/>
          <p:nvPr/>
        </p:nvSpPr>
        <p:spPr>
          <a:xfrm>
            <a:off x="12903731" y="9176698"/>
            <a:ext cx="999405" cy="678180"/>
          </a:xfrm>
          <a:prstGeom prst="rect">
            <a:avLst/>
          </a:prstGeom>
        </p:spPr>
        <p:txBody>
          <a:bodyPr lIns="0" tIns="0" rIns="0" bIns="0" rtlCol="0" anchor="t">
            <a:spAutoFit/>
          </a:bodyPr>
          <a:lstStyle/>
          <a:p>
            <a:pPr algn="ctr">
              <a:lnSpc>
                <a:spcPts val="2639"/>
              </a:lnSpc>
            </a:pPr>
            <a:r>
              <a:rPr lang="en-US" sz="2399" spc="-71">
                <a:solidFill>
                  <a:srgbClr val="0054A6"/>
                </a:solidFill>
                <a:latin typeface="Oswald"/>
                <a:ea typeface="Oswald"/>
                <a:cs typeface="Oswald"/>
                <a:sym typeface="Oswald"/>
              </a:rPr>
              <a:t>Managing </a:t>
            </a:r>
          </a:p>
          <a:p>
            <a:pPr algn="ctr">
              <a:lnSpc>
                <a:spcPts val="2639"/>
              </a:lnSpc>
            </a:pPr>
            <a:r>
              <a:rPr lang="en-US" sz="2399" spc="-71">
                <a:solidFill>
                  <a:srgbClr val="0054A6"/>
                </a:solidFill>
                <a:latin typeface="Oswald"/>
                <a:ea typeface="Oswald"/>
                <a:cs typeface="Oswald"/>
                <a:sym typeface="Oswald"/>
              </a:rPr>
              <a:t>debt</a:t>
            </a:r>
          </a:p>
        </p:txBody>
      </p:sp>
      <p:sp>
        <p:nvSpPr>
          <p:cNvPr id="77" name="TextBox 77"/>
          <p:cNvSpPr txBox="1"/>
          <p:nvPr/>
        </p:nvSpPr>
        <p:spPr>
          <a:xfrm>
            <a:off x="2472410" y="5662387"/>
            <a:ext cx="1350644" cy="678180"/>
          </a:xfrm>
          <a:prstGeom prst="rect">
            <a:avLst/>
          </a:prstGeom>
        </p:spPr>
        <p:txBody>
          <a:bodyPr lIns="0" tIns="0" rIns="0" bIns="0" rtlCol="0" anchor="t">
            <a:spAutoFit/>
          </a:bodyPr>
          <a:lstStyle/>
          <a:p>
            <a:pPr algn="ctr">
              <a:lnSpc>
                <a:spcPts val="2639"/>
              </a:lnSpc>
            </a:pPr>
            <a:r>
              <a:rPr lang="en-US" sz="2399" spc="-47">
                <a:solidFill>
                  <a:srgbClr val="0054A6"/>
                </a:solidFill>
                <a:latin typeface="Oswald"/>
                <a:ea typeface="Oswald"/>
                <a:cs typeface="Oswald"/>
                <a:sym typeface="Oswald"/>
              </a:rPr>
              <a:t>Adopting a</a:t>
            </a:r>
          </a:p>
          <a:p>
            <a:pPr algn="ctr">
              <a:lnSpc>
                <a:spcPts val="2639"/>
              </a:lnSpc>
            </a:pPr>
            <a:r>
              <a:rPr lang="en-US" sz="2399" spc="-47">
                <a:solidFill>
                  <a:srgbClr val="0054A6"/>
                </a:solidFill>
                <a:latin typeface="Oswald"/>
                <a:ea typeface="Oswald"/>
                <a:cs typeface="Oswald"/>
                <a:sym typeface="Oswald"/>
              </a:rPr>
              <a:t>child</a:t>
            </a:r>
          </a:p>
        </p:txBody>
      </p:sp>
      <p:sp>
        <p:nvSpPr>
          <p:cNvPr id="78" name="TextBox 78"/>
          <p:cNvSpPr txBox="1"/>
          <p:nvPr/>
        </p:nvSpPr>
        <p:spPr>
          <a:xfrm>
            <a:off x="917027" y="8503920"/>
            <a:ext cx="1236350" cy="678180"/>
          </a:xfrm>
          <a:prstGeom prst="rect">
            <a:avLst/>
          </a:prstGeom>
        </p:spPr>
        <p:txBody>
          <a:bodyPr lIns="0" tIns="0" rIns="0" bIns="0" rtlCol="0" anchor="t">
            <a:spAutoFit/>
          </a:bodyPr>
          <a:lstStyle/>
          <a:p>
            <a:pPr algn="ctr">
              <a:lnSpc>
                <a:spcPts val="2639"/>
              </a:lnSpc>
            </a:pPr>
            <a:r>
              <a:rPr lang="en-US" sz="2399" spc="-71" dirty="0">
                <a:solidFill>
                  <a:srgbClr val="0054A6"/>
                </a:solidFill>
                <a:latin typeface="Oswald"/>
                <a:ea typeface="Oswald"/>
                <a:cs typeface="Oswald"/>
                <a:sym typeface="Oswald"/>
              </a:rPr>
              <a:t>Leasing an </a:t>
            </a:r>
          </a:p>
          <a:p>
            <a:pPr algn="ctr">
              <a:lnSpc>
                <a:spcPts val="2639"/>
              </a:lnSpc>
            </a:pPr>
            <a:r>
              <a:rPr lang="en-US" sz="2399" spc="-71" dirty="0">
                <a:solidFill>
                  <a:srgbClr val="0054A6"/>
                </a:solidFill>
                <a:latin typeface="Oswald"/>
                <a:ea typeface="Oswald"/>
                <a:cs typeface="Oswald"/>
                <a:sym typeface="Oswald"/>
              </a:rPr>
              <a:t>apartment</a:t>
            </a:r>
          </a:p>
        </p:txBody>
      </p:sp>
      <p:sp>
        <p:nvSpPr>
          <p:cNvPr id="79" name="TextBox 79"/>
          <p:cNvSpPr txBox="1"/>
          <p:nvPr/>
        </p:nvSpPr>
        <p:spPr>
          <a:xfrm>
            <a:off x="11032403" y="8653529"/>
            <a:ext cx="1241405" cy="723635"/>
          </a:xfrm>
          <a:prstGeom prst="rect">
            <a:avLst/>
          </a:prstGeom>
        </p:spPr>
        <p:txBody>
          <a:bodyPr lIns="0" tIns="0" rIns="0" bIns="0" rtlCol="0" anchor="t">
            <a:spAutoFit/>
          </a:bodyPr>
          <a:lstStyle/>
          <a:p>
            <a:pPr algn="ctr">
              <a:lnSpc>
                <a:spcPts val="2879"/>
              </a:lnSpc>
            </a:pPr>
            <a:r>
              <a:rPr lang="en-US" sz="2399" spc="-71">
                <a:solidFill>
                  <a:srgbClr val="0054A6"/>
                </a:solidFill>
                <a:latin typeface="Oswald"/>
                <a:ea typeface="Oswald"/>
                <a:cs typeface="Oswald"/>
                <a:sym typeface="Oswald"/>
              </a:rPr>
              <a:t>Creating a </a:t>
            </a:r>
          </a:p>
          <a:p>
            <a:pPr algn="ctr">
              <a:lnSpc>
                <a:spcPts val="2879"/>
              </a:lnSpc>
            </a:pPr>
            <a:r>
              <a:rPr lang="en-US" sz="2399" spc="-71">
                <a:solidFill>
                  <a:srgbClr val="0054A6"/>
                </a:solidFill>
                <a:latin typeface="Oswald"/>
                <a:ea typeface="Oswald"/>
                <a:cs typeface="Oswald"/>
                <a:sym typeface="Oswald"/>
              </a:rPr>
              <a:t>business</a:t>
            </a:r>
          </a:p>
        </p:txBody>
      </p:sp>
      <p:sp>
        <p:nvSpPr>
          <p:cNvPr id="80" name="TextBox 80"/>
          <p:cNvSpPr txBox="1"/>
          <p:nvPr/>
        </p:nvSpPr>
        <p:spPr>
          <a:xfrm>
            <a:off x="15433384" y="7593422"/>
            <a:ext cx="1037480" cy="723635"/>
          </a:xfrm>
          <a:prstGeom prst="rect">
            <a:avLst/>
          </a:prstGeom>
        </p:spPr>
        <p:txBody>
          <a:bodyPr lIns="0" tIns="0" rIns="0" bIns="0" rtlCol="0" anchor="t">
            <a:spAutoFit/>
          </a:bodyPr>
          <a:lstStyle/>
          <a:p>
            <a:pPr algn="ctr">
              <a:lnSpc>
                <a:spcPts val="2879"/>
              </a:lnSpc>
            </a:pPr>
            <a:r>
              <a:rPr lang="en-US" sz="2399" spc="-71">
                <a:solidFill>
                  <a:srgbClr val="0054A6"/>
                </a:solidFill>
                <a:latin typeface="Oswald"/>
                <a:ea typeface="Oswald"/>
                <a:cs typeface="Oswald"/>
                <a:sym typeface="Oswald"/>
              </a:rPr>
              <a:t>Caring for </a:t>
            </a:r>
          </a:p>
          <a:p>
            <a:pPr algn="ctr">
              <a:lnSpc>
                <a:spcPts val="2879"/>
              </a:lnSpc>
            </a:pPr>
            <a:r>
              <a:rPr lang="en-US" sz="2399" spc="-71">
                <a:solidFill>
                  <a:srgbClr val="0054A6"/>
                </a:solidFill>
                <a:latin typeface="Oswald"/>
                <a:ea typeface="Oswald"/>
                <a:cs typeface="Oswald"/>
                <a:sym typeface="Oswald"/>
              </a:rPr>
              <a:t>elders</a:t>
            </a:r>
          </a:p>
        </p:txBody>
      </p:sp>
      <p:sp>
        <p:nvSpPr>
          <p:cNvPr id="81" name="TextBox 81"/>
          <p:cNvSpPr txBox="1"/>
          <p:nvPr/>
        </p:nvSpPr>
        <p:spPr>
          <a:xfrm>
            <a:off x="10337214" y="6089084"/>
            <a:ext cx="1290930" cy="678180"/>
          </a:xfrm>
          <a:prstGeom prst="rect">
            <a:avLst/>
          </a:prstGeom>
        </p:spPr>
        <p:txBody>
          <a:bodyPr lIns="0" tIns="0" rIns="0" bIns="0" rtlCol="0" anchor="t">
            <a:spAutoFit/>
          </a:bodyPr>
          <a:lstStyle/>
          <a:p>
            <a:pPr algn="ctr">
              <a:lnSpc>
                <a:spcPts val="2639"/>
              </a:lnSpc>
            </a:pPr>
            <a:r>
              <a:rPr lang="en-US" sz="2399" spc="-47">
                <a:solidFill>
                  <a:srgbClr val="0054A6"/>
                </a:solidFill>
                <a:latin typeface="Oswald"/>
                <a:ea typeface="Oswald"/>
                <a:cs typeface="Oswald"/>
                <a:sym typeface="Oswald"/>
              </a:rPr>
              <a:t>Refinancing a home</a:t>
            </a:r>
          </a:p>
        </p:txBody>
      </p:sp>
      <p:sp>
        <p:nvSpPr>
          <p:cNvPr id="82" name="TextBox 82"/>
          <p:cNvSpPr txBox="1"/>
          <p:nvPr/>
        </p:nvSpPr>
        <p:spPr>
          <a:xfrm>
            <a:off x="9344690" y="8961120"/>
            <a:ext cx="732200" cy="678180"/>
          </a:xfrm>
          <a:prstGeom prst="rect">
            <a:avLst/>
          </a:prstGeom>
        </p:spPr>
        <p:txBody>
          <a:bodyPr lIns="0" tIns="0" rIns="0" bIns="0" rtlCol="0" anchor="t">
            <a:spAutoFit/>
          </a:bodyPr>
          <a:lstStyle/>
          <a:p>
            <a:pPr algn="ctr">
              <a:lnSpc>
                <a:spcPts val="2639"/>
              </a:lnSpc>
            </a:pPr>
            <a:r>
              <a:rPr lang="en-US" sz="2399" spc="-47" dirty="0">
                <a:solidFill>
                  <a:srgbClr val="0054A6"/>
                </a:solidFill>
                <a:latin typeface="Oswald"/>
                <a:ea typeface="Oswald"/>
                <a:cs typeface="Oswald"/>
                <a:sym typeface="Oswald"/>
              </a:rPr>
              <a:t>Filing taxes</a:t>
            </a:r>
          </a:p>
        </p:txBody>
      </p:sp>
      <p:sp>
        <p:nvSpPr>
          <p:cNvPr id="83" name="TextBox 83"/>
          <p:cNvSpPr txBox="1"/>
          <p:nvPr/>
        </p:nvSpPr>
        <p:spPr>
          <a:xfrm>
            <a:off x="13069241" y="5971843"/>
            <a:ext cx="1371276" cy="678180"/>
          </a:xfrm>
          <a:prstGeom prst="rect">
            <a:avLst/>
          </a:prstGeom>
        </p:spPr>
        <p:txBody>
          <a:bodyPr lIns="0" tIns="0" rIns="0" bIns="0" rtlCol="0" anchor="t">
            <a:spAutoFit/>
          </a:bodyPr>
          <a:lstStyle/>
          <a:p>
            <a:pPr algn="ctr">
              <a:lnSpc>
                <a:spcPts val="2639"/>
              </a:lnSpc>
            </a:pPr>
            <a:r>
              <a:rPr lang="en-US" sz="2399" spc="-47">
                <a:solidFill>
                  <a:srgbClr val="0054A6"/>
                </a:solidFill>
                <a:latin typeface="Oswald"/>
                <a:ea typeface="Oswald"/>
                <a:cs typeface="Oswald"/>
                <a:sym typeface="Oswald"/>
              </a:rPr>
              <a:t>Modifying </a:t>
            </a:r>
          </a:p>
          <a:p>
            <a:pPr algn="ctr">
              <a:lnSpc>
                <a:spcPts val="2639"/>
              </a:lnSpc>
            </a:pPr>
            <a:r>
              <a:rPr lang="en-US" sz="2399" spc="-47">
                <a:solidFill>
                  <a:srgbClr val="0054A6"/>
                </a:solidFill>
                <a:latin typeface="Oswald"/>
                <a:ea typeface="Oswald"/>
                <a:cs typeface="Oswald"/>
                <a:sym typeface="Oswald"/>
              </a:rPr>
              <a:t>child support</a:t>
            </a:r>
          </a:p>
        </p:txBody>
      </p:sp>
      <p:sp>
        <p:nvSpPr>
          <p:cNvPr id="84" name="TextBox 84"/>
          <p:cNvSpPr txBox="1"/>
          <p:nvPr/>
        </p:nvSpPr>
        <p:spPr>
          <a:xfrm>
            <a:off x="6209327" y="5240861"/>
            <a:ext cx="869260" cy="723635"/>
          </a:xfrm>
          <a:prstGeom prst="rect">
            <a:avLst/>
          </a:prstGeom>
        </p:spPr>
        <p:txBody>
          <a:bodyPr lIns="0" tIns="0" rIns="0" bIns="0" rtlCol="0" anchor="t">
            <a:spAutoFit/>
          </a:bodyPr>
          <a:lstStyle/>
          <a:p>
            <a:pPr algn="ctr">
              <a:lnSpc>
                <a:spcPts val="2879"/>
              </a:lnSpc>
            </a:pPr>
            <a:r>
              <a:rPr lang="en-US" sz="2399" spc="-71">
                <a:solidFill>
                  <a:srgbClr val="0054A6"/>
                </a:solidFill>
                <a:latin typeface="Oswald"/>
                <a:ea typeface="Oswald"/>
                <a:cs typeface="Oswald"/>
                <a:sym typeface="Oswald"/>
              </a:rPr>
              <a:t>Drafting a will</a:t>
            </a:r>
          </a:p>
        </p:txBody>
      </p:sp>
      <p:sp>
        <p:nvSpPr>
          <p:cNvPr id="85" name="TextBox 85"/>
          <p:cNvSpPr txBox="1"/>
          <p:nvPr/>
        </p:nvSpPr>
        <p:spPr>
          <a:xfrm>
            <a:off x="3138207" y="9150018"/>
            <a:ext cx="1598404" cy="678180"/>
          </a:xfrm>
          <a:prstGeom prst="rect">
            <a:avLst/>
          </a:prstGeom>
        </p:spPr>
        <p:txBody>
          <a:bodyPr lIns="0" tIns="0" rIns="0" bIns="0" rtlCol="0" anchor="t">
            <a:spAutoFit/>
          </a:bodyPr>
          <a:lstStyle/>
          <a:p>
            <a:pPr algn="ctr">
              <a:lnSpc>
                <a:spcPts val="2639"/>
              </a:lnSpc>
            </a:pPr>
            <a:r>
              <a:rPr lang="en-US" sz="2399" spc="-47">
                <a:solidFill>
                  <a:srgbClr val="0054A6"/>
                </a:solidFill>
                <a:latin typeface="Oswald"/>
                <a:ea typeface="Oswald"/>
                <a:cs typeface="Oswald"/>
                <a:sym typeface="Oswald"/>
              </a:rPr>
              <a:t>Buying/Selling </a:t>
            </a:r>
          </a:p>
          <a:p>
            <a:pPr algn="ctr">
              <a:lnSpc>
                <a:spcPts val="2639"/>
              </a:lnSpc>
            </a:pPr>
            <a:r>
              <a:rPr lang="en-US" sz="2399" spc="-47">
                <a:solidFill>
                  <a:srgbClr val="0054A6"/>
                </a:solidFill>
                <a:latin typeface="Oswald"/>
                <a:ea typeface="Oswald"/>
                <a:cs typeface="Oswald"/>
                <a:sym typeface="Oswald"/>
              </a:rPr>
              <a:t>a home</a:t>
            </a:r>
          </a:p>
        </p:txBody>
      </p:sp>
      <p:sp>
        <p:nvSpPr>
          <p:cNvPr id="86" name="TextBox 86"/>
          <p:cNvSpPr txBox="1"/>
          <p:nvPr/>
        </p:nvSpPr>
        <p:spPr>
          <a:xfrm>
            <a:off x="6828270" y="9316205"/>
            <a:ext cx="1188763" cy="678180"/>
          </a:xfrm>
          <a:prstGeom prst="rect">
            <a:avLst/>
          </a:prstGeom>
        </p:spPr>
        <p:txBody>
          <a:bodyPr lIns="0" tIns="0" rIns="0" bIns="0" rtlCol="0" anchor="t">
            <a:spAutoFit/>
          </a:bodyPr>
          <a:lstStyle/>
          <a:p>
            <a:pPr algn="ctr">
              <a:lnSpc>
                <a:spcPts val="2639"/>
              </a:lnSpc>
            </a:pPr>
            <a:r>
              <a:rPr lang="en-US" sz="2399" spc="-47">
                <a:solidFill>
                  <a:srgbClr val="0054A6"/>
                </a:solidFill>
                <a:latin typeface="Oswald"/>
                <a:ea typeface="Oswald"/>
                <a:cs typeface="Oswald"/>
                <a:sym typeface="Oswald"/>
              </a:rPr>
              <a:t>Filing for </a:t>
            </a:r>
          </a:p>
          <a:p>
            <a:pPr algn="ctr">
              <a:lnSpc>
                <a:spcPts val="2639"/>
              </a:lnSpc>
            </a:pPr>
            <a:r>
              <a:rPr lang="en-US" sz="2399" spc="-47">
                <a:solidFill>
                  <a:srgbClr val="0054A6"/>
                </a:solidFill>
                <a:latin typeface="Oswald"/>
                <a:ea typeface="Oswald"/>
                <a:cs typeface="Oswald"/>
                <a:sym typeface="Oswald"/>
              </a:rPr>
              <a:t>bankruptcy</a:t>
            </a:r>
          </a:p>
        </p:txBody>
      </p:sp>
      <p:sp>
        <p:nvSpPr>
          <p:cNvPr id="87" name="TextBox 87"/>
          <p:cNvSpPr txBox="1"/>
          <p:nvPr/>
        </p:nvSpPr>
        <p:spPr>
          <a:xfrm>
            <a:off x="6756986" y="2060684"/>
            <a:ext cx="3543442" cy="974527"/>
          </a:xfrm>
          <a:prstGeom prst="rect">
            <a:avLst/>
          </a:prstGeom>
        </p:spPr>
        <p:txBody>
          <a:bodyPr lIns="0" tIns="0" rIns="0" bIns="0" rtlCol="0" anchor="t">
            <a:spAutoFit/>
          </a:bodyPr>
          <a:lstStyle/>
          <a:p>
            <a:pPr marL="431801" lvl="1" indent="-215900" algn="l">
              <a:lnSpc>
                <a:spcPts val="2600"/>
              </a:lnSpc>
              <a:buFont typeface="Arial"/>
              <a:buChar char="•"/>
            </a:pPr>
            <a:r>
              <a:rPr lang="en-US" sz="2000">
                <a:solidFill>
                  <a:srgbClr val="1F2F3A"/>
                </a:solidFill>
                <a:latin typeface="Source Sans Pro"/>
                <a:ea typeface="Source Sans Pro"/>
                <a:cs typeface="Source Sans Pro"/>
                <a:sym typeface="Source Sans Pro"/>
              </a:rPr>
              <a:t>Financial tools &amp; resources</a:t>
            </a:r>
          </a:p>
          <a:p>
            <a:pPr marL="431801" lvl="1" indent="-215900" algn="l">
              <a:lnSpc>
                <a:spcPts val="2600"/>
              </a:lnSpc>
              <a:buFont typeface="Arial"/>
              <a:buChar char="•"/>
            </a:pPr>
            <a:r>
              <a:rPr lang="en-US" sz="2000">
                <a:solidFill>
                  <a:srgbClr val="1F2F3A"/>
                </a:solidFill>
                <a:latin typeface="Source Sans Pro"/>
                <a:ea typeface="Source Sans Pro"/>
                <a:cs typeface="Source Sans Pro"/>
                <a:sym typeface="Source Sans Pro"/>
              </a:rPr>
              <a:t>Mobile, on-the-go support</a:t>
            </a:r>
          </a:p>
          <a:p>
            <a:pPr marL="431801" lvl="1" indent="-215900" algn="l">
              <a:lnSpc>
                <a:spcPts val="2600"/>
              </a:lnSpc>
              <a:buFont typeface="Arial"/>
              <a:buChar char="•"/>
            </a:pPr>
            <a:r>
              <a:rPr lang="en-US" sz="2000">
                <a:solidFill>
                  <a:srgbClr val="1F2F3A"/>
                </a:solidFill>
                <a:latin typeface="Source Sans Pro"/>
                <a:ea typeface="Source Sans Pro"/>
                <a:cs typeface="Source Sans Pro"/>
                <a:sym typeface="Source Sans Pro"/>
              </a:rPr>
              <a:t>Reduced overall stress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94693" y="2389711"/>
            <a:ext cx="17100131" cy="1611094"/>
            <a:chOff x="0" y="0"/>
            <a:chExt cx="3850566" cy="408996"/>
          </a:xfrm>
        </p:grpSpPr>
        <p:sp>
          <p:nvSpPr>
            <p:cNvPr id="3" name="Freeform 3"/>
            <p:cNvSpPr/>
            <p:nvPr/>
          </p:nvSpPr>
          <p:spPr>
            <a:xfrm>
              <a:off x="0" y="0"/>
              <a:ext cx="3850566" cy="408996"/>
            </a:xfrm>
            <a:custGeom>
              <a:avLst/>
              <a:gdLst/>
              <a:ahLst/>
              <a:cxnLst/>
              <a:rect l="l" t="t" r="r" b="b"/>
              <a:pathLst>
                <a:path w="3850566" h="408996">
                  <a:moveTo>
                    <a:pt x="0" y="0"/>
                  </a:moveTo>
                  <a:lnTo>
                    <a:pt x="3850566" y="0"/>
                  </a:lnTo>
                  <a:lnTo>
                    <a:pt x="3850566" y="408996"/>
                  </a:lnTo>
                  <a:lnTo>
                    <a:pt x="0" y="408996"/>
                  </a:lnTo>
                  <a:close/>
                </a:path>
              </a:pathLst>
            </a:custGeom>
            <a:solidFill>
              <a:srgbClr val="000000">
                <a:alpha val="0"/>
              </a:srgbClr>
            </a:solidFill>
            <a:ln w="38100" cap="sq">
              <a:solidFill>
                <a:srgbClr val="B4CCE4"/>
              </a:solidFill>
              <a:prstDash val="solid"/>
              <a:miter/>
            </a:ln>
          </p:spPr>
          <p:txBody>
            <a:bodyPr/>
            <a:lstStyle/>
            <a:p>
              <a:endParaRPr lang="en-US"/>
            </a:p>
          </p:txBody>
        </p:sp>
        <p:sp>
          <p:nvSpPr>
            <p:cNvPr id="4" name="TextBox 4"/>
            <p:cNvSpPr txBox="1"/>
            <p:nvPr/>
          </p:nvSpPr>
          <p:spPr>
            <a:xfrm>
              <a:off x="0" y="9525"/>
              <a:ext cx="3850566" cy="399471"/>
            </a:xfrm>
            <a:prstGeom prst="rect">
              <a:avLst/>
            </a:prstGeom>
          </p:spPr>
          <p:txBody>
            <a:bodyPr lIns="50800" tIns="50800" rIns="50800" bIns="50800" rtlCol="0" anchor="ctr"/>
            <a:lstStyle/>
            <a:p>
              <a:pPr algn="ctr">
                <a:lnSpc>
                  <a:spcPts val="1210"/>
                </a:lnSpc>
              </a:pPr>
              <a:endParaRPr/>
            </a:p>
          </p:txBody>
        </p:sp>
      </p:grpSp>
      <p:sp>
        <p:nvSpPr>
          <p:cNvPr id="5" name="Freeform 5"/>
          <p:cNvSpPr/>
          <p:nvPr/>
        </p:nvSpPr>
        <p:spPr>
          <a:xfrm>
            <a:off x="15482446" y="177332"/>
            <a:ext cx="2212378" cy="2212378"/>
          </a:xfrm>
          <a:custGeom>
            <a:avLst/>
            <a:gdLst/>
            <a:ahLst/>
            <a:cxnLst/>
            <a:rect l="l" t="t" r="r" b="b"/>
            <a:pathLst>
              <a:path w="2212378" h="2212378">
                <a:moveTo>
                  <a:pt x="0" y="0"/>
                </a:moveTo>
                <a:lnTo>
                  <a:pt x="2212378" y="0"/>
                </a:lnTo>
                <a:lnTo>
                  <a:pt x="2212378" y="2212379"/>
                </a:lnTo>
                <a:lnTo>
                  <a:pt x="0" y="2212379"/>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895350" y="2100800"/>
            <a:ext cx="2633790" cy="577822"/>
            <a:chOff x="0" y="0"/>
            <a:chExt cx="593070" cy="130113"/>
          </a:xfrm>
        </p:grpSpPr>
        <p:sp>
          <p:nvSpPr>
            <p:cNvPr id="7" name="Freeform 7"/>
            <p:cNvSpPr/>
            <p:nvPr/>
          </p:nvSpPr>
          <p:spPr>
            <a:xfrm>
              <a:off x="0" y="0"/>
              <a:ext cx="593070" cy="130113"/>
            </a:xfrm>
            <a:custGeom>
              <a:avLst/>
              <a:gdLst/>
              <a:ahLst/>
              <a:cxnLst/>
              <a:rect l="l" t="t" r="r" b="b"/>
              <a:pathLst>
                <a:path w="593070" h="130113">
                  <a:moveTo>
                    <a:pt x="0" y="0"/>
                  </a:moveTo>
                  <a:lnTo>
                    <a:pt x="593070" y="0"/>
                  </a:lnTo>
                  <a:lnTo>
                    <a:pt x="593070" y="130113"/>
                  </a:lnTo>
                  <a:lnTo>
                    <a:pt x="0" y="130113"/>
                  </a:lnTo>
                  <a:close/>
                </a:path>
              </a:pathLst>
            </a:custGeom>
            <a:solidFill>
              <a:srgbClr val="FFFFFF"/>
            </a:solidFill>
          </p:spPr>
          <p:txBody>
            <a:bodyPr/>
            <a:lstStyle/>
            <a:p>
              <a:endParaRPr lang="en-US"/>
            </a:p>
          </p:txBody>
        </p:sp>
        <p:sp>
          <p:nvSpPr>
            <p:cNvPr id="8" name="TextBox 8"/>
            <p:cNvSpPr txBox="1"/>
            <p:nvPr/>
          </p:nvSpPr>
          <p:spPr>
            <a:xfrm>
              <a:off x="0" y="19050"/>
              <a:ext cx="593070" cy="111063"/>
            </a:xfrm>
            <a:prstGeom prst="rect">
              <a:avLst/>
            </a:prstGeom>
          </p:spPr>
          <p:txBody>
            <a:bodyPr lIns="0" tIns="0" rIns="0" bIns="0" rtlCol="0" anchor="ctr"/>
            <a:lstStyle/>
            <a:p>
              <a:pPr algn="ctr">
                <a:lnSpc>
                  <a:spcPts val="2639"/>
                </a:lnSpc>
              </a:pPr>
              <a:r>
                <a:rPr lang="en-US" sz="2399">
                  <a:solidFill>
                    <a:srgbClr val="B4975A"/>
                  </a:solidFill>
                  <a:latin typeface="Oswald"/>
                  <a:ea typeface="Oswald"/>
                  <a:cs typeface="Oswald"/>
                  <a:sym typeface="Oswald"/>
                </a:rPr>
                <a:t>Monthly Rates</a:t>
              </a:r>
            </a:p>
          </p:txBody>
        </p:sp>
      </p:grpSp>
      <p:sp>
        <p:nvSpPr>
          <p:cNvPr id="9" name="Freeform 9"/>
          <p:cNvSpPr/>
          <p:nvPr/>
        </p:nvSpPr>
        <p:spPr>
          <a:xfrm rot="1126744">
            <a:off x="1346128" y="2465527"/>
            <a:ext cx="1725534" cy="1593962"/>
          </a:xfrm>
          <a:custGeom>
            <a:avLst/>
            <a:gdLst/>
            <a:ahLst/>
            <a:cxnLst/>
            <a:rect l="l" t="t" r="r" b="b"/>
            <a:pathLst>
              <a:path w="1725534" h="1593962">
                <a:moveTo>
                  <a:pt x="0" y="0"/>
                </a:moveTo>
                <a:lnTo>
                  <a:pt x="1725534" y="0"/>
                </a:lnTo>
                <a:lnTo>
                  <a:pt x="1725534" y="1593962"/>
                </a:lnTo>
                <a:lnTo>
                  <a:pt x="0" y="159396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TextBox 10"/>
          <p:cNvSpPr txBox="1"/>
          <p:nvPr/>
        </p:nvSpPr>
        <p:spPr>
          <a:xfrm>
            <a:off x="594693" y="9735624"/>
            <a:ext cx="12628763" cy="199992"/>
          </a:xfrm>
          <a:prstGeom prst="rect">
            <a:avLst/>
          </a:prstGeom>
        </p:spPr>
        <p:txBody>
          <a:bodyPr lIns="0" tIns="0" rIns="0" bIns="0" rtlCol="0" anchor="t">
            <a:spAutoFit/>
          </a:bodyPr>
          <a:lstStyle/>
          <a:p>
            <a:pPr algn="l">
              <a:lnSpc>
                <a:spcPts val="1677"/>
              </a:lnSpc>
            </a:pPr>
            <a:r>
              <a:rPr lang="en-US" sz="1397" dirty="0">
                <a:solidFill>
                  <a:srgbClr val="0054A6"/>
                </a:solidFill>
                <a:latin typeface="Oswald"/>
                <a:ea typeface="Oswald"/>
                <a:cs typeface="Oswald"/>
                <a:sym typeface="Oswald"/>
              </a:rPr>
              <a:t>*Contested matters subject to 12-hour  limitation, discount thereafter.   **First $1,000 exempt from fee. Subject to State and Federal Statutes    +Subject to 120-day waiting period</a:t>
            </a:r>
          </a:p>
        </p:txBody>
      </p:sp>
      <p:sp>
        <p:nvSpPr>
          <p:cNvPr id="11" name="TextBox 11"/>
          <p:cNvSpPr txBox="1"/>
          <p:nvPr/>
        </p:nvSpPr>
        <p:spPr>
          <a:xfrm>
            <a:off x="6298187" y="4152900"/>
            <a:ext cx="5691626" cy="372646"/>
          </a:xfrm>
          <a:prstGeom prst="rect">
            <a:avLst/>
          </a:prstGeom>
        </p:spPr>
        <p:txBody>
          <a:bodyPr lIns="0" tIns="0" rIns="0" bIns="0" rtlCol="0" anchor="t">
            <a:spAutoFit/>
          </a:bodyPr>
          <a:lstStyle/>
          <a:p>
            <a:pPr algn="ctr">
              <a:lnSpc>
                <a:spcPts val="3080"/>
              </a:lnSpc>
              <a:spcBef>
                <a:spcPct val="0"/>
              </a:spcBef>
            </a:pPr>
            <a:r>
              <a:rPr lang="en-US" sz="2200" dirty="0">
                <a:solidFill>
                  <a:srgbClr val="B4975A"/>
                </a:solidFill>
                <a:latin typeface="Source Sans Pro"/>
                <a:ea typeface="Source Sans Pro"/>
                <a:cs typeface="Source Sans Pro"/>
                <a:sym typeface="Source Sans Pro"/>
              </a:rPr>
              <a:t>Coverage includes, but is not limited to:</a:t>
            </a:r>
          </a:p>
        </p:txBody>
      </p:sp>
      <p:sp>
        <p:nvSpPr>
          <p:cNvPr id="12" name="TextBox 12"/>
          <p:cNvSpPr txBox="1"/>
          <p:nvPr/>
        </p:nvSpPr>
        <p:spPr>
          <a:xfrm>
            <a:off x="594693" y="1472944"/>
            <a:ext cx="13861631" cy="619059"/>
          </a:xfrm>
          <a:prstGeom prst="rect">
            <a:avLst/>
          </a:prstGeom>
        </p:spPr>
        <p:txBody>
          <a:bodyPr lIns="0" tIns="0" rIns="0" bIns="0" rtlCol="0" anchor="t">
            <a:spAutoFit/>
          </a:bodyPr>
          <a:lstStyle/>
          <a:p>
            <a:pPr algn="l">
              <a:lnSpc>
                <a:spcPts val="2400"/>
              </a:lnSpc>
            </a:pPr>
            <a:r>
              <a:rPr lang="en-US" sz="2000">
                <a:solidFill>
                  <a:srgbClr val="1F2F3A"/>
                </a:solidFill>
                <a:latin typeface="Source Sans Pro"/>
                <a:ea typeface="Source Sans Pro"/>
                <a:cs typeface="Source Sans Pro"/>
                <a:sym typeface="Source Sans Pro"/>
              </a:rPr>
              <a:t>U.S. Legal Services  pays the attorney fees for covered legal matters. This means </a:t>
            </a:r>
            <a:r>
              <a:rPr lang="en-US" sz="2000" b="1">
                <a:solidFill>
                  <a:srgbClr val="1F2F3A"/>
                </a:solidFill>
                <a:latin typeface="Source Sans Pro Bold"/>
                <a:ea typeface="Source Sans Pro Bold"/>
                <a:cs typeface="Source Sans Pro Bold"/>
                <a:sym typeface="Source Sans Pro Bold"/>
              </a:rPr>
              <a:t>no claim forms</a:t>
            </a:r>
            <a:r>
              <a:rPr lang="en-US" sz="2000">
                <a:solidFill>
                  <a:srgbClr val="1F2F3A"/>
                </a:solidFill>
                <a:latin typeface="Source Sans Pro"/>
                <a:ea typeface="Source Sans Pro"/>
                <a:cs typeface="Source Sans Pro"/>
                <a:sym typeface="Source Sans Pro"/>
              </a:rPr>
              <a:t>, </a:t>
            </a:r>
            <a:r>
              <a:rPr lang="en-US" sz="2000" b="1">
                <a:solidFill>
                  <a:srgbClr val="1F2F3A"/>
                </a:solidFill>
                <a:latin typeface="Source Sans Pro Bold"/>
                <a:ea typeface="Source Sans Pro Bold"/>
                <a:cs typeface="Source Sans Pro Bold"/>
                <a:sym typeface="Source Sans Pro Bold"/>
              </a:rPr>
              <a:t>no deductibles</a:t>
            </a:r>
            <a:r>
              <a:rPr lang="en-US" sz="2000">
                <a:solidFill>
                  <a:srgbClr val="1F2F3A"/>
                </a:solidFill>
                <a:latin typeface="Source Sans Pro"/>
                <a:ea typeface="Source Sans Pro"/>
                <a:cs typeface="Source Sans Pro"/>
                <a:sym typeface="Source Sans Pro"/>
              </a:rPr>
              <a:t>, and </a:t>
            </a:r>
            <a:r>
              <a:rPr lang="en-US" sz="2000" b="1">
                <a:solidFill>
                  <a:srgbClr val="1F2F3A"/>
                </a:solidFill>
                <a:latin typeface="Source Sans Pro Bold"/>
                <a:ea typeface="Source Sans Pro Bold"/>
                <a:cs typeface="Source Sans Pro Bold"/>
                <a:sym typeface="Source Sans Pro Bold"/>
              </a:rPr>
              <a:t>no co-pays</a:t>
            </a:r>
            <a:r>
              <a:rPr lang="en-US" sz="2000">
                <a:solidFill>
                  <a:srgbClr val="1F2F3A"/>
                </a:solidFill>
                <a:latin typeface="Source Sans Pro"/>
                <a:ea typeface="Source Sans Pro"/>
                <a:cs typeface="Source Sans Pro"/>
                <a:sym typeface="Source Sans Pro"/>
              </a:rPr>
              <a:t> for covered services handled by a Network Attorney. </a:t>
            </a:r>
          </a:p>
        </p:txBody>
      </p:sp>
      <p:sp>
        <p:nvSpPr>
          <p:cNvPr id="13" name="TextBox 13"/>
          <p:cNvSpPr txBox="1"/>
          <p:nvPr/>
        </p:nvSpPr>
        <p:spPr>
          <a:xfrm>
            <a:off x="594693" y="9974613"/>
            <a:ext cx="13237276" cy="198087"/>
          </a:xfrm>
          <a:prstGeom prst="rect">
            <a:avLst/>
          </a:prstGeom>
        </p:spPr>
        <p:txBody>
          <a:bodyPr lIns="0" tIns="0" rIns="0" bIns="0" rtlCol="0" anchor="t">
            <a:spAutoFit/>
          </a:bodyPr>
          <a:lstStyle/>
          <a:p>
            <a:pPr algn="l">
              <a:lnSpc>
                <a:spcPts val="1680"/>
              </a:lnSpc>
              <a:spcBef>
                <a:spcPct val="0"/>
              </a:spcBef>
            </a:pPr>
            <a:r>
              <a:rPr lang="en-US" sz="1200" i="1" dirty="0">
                <a:solidFill>
                  <a:srgbClr val="6E6E6E"/>
                </a:solidFill>
                <a:latin typeface="Source Sans Pro Italics"/>
                <a:ea typeface="Source Sans Pro Italics"/>
                <a:cs typeface="Source Sans Pro Italics"/>
                <a:sym typeface="Source Sans Pro Italics"/>
              </a:rPr>
              <a:t>Presentation is for informational purposes only. Limitations and exclusions may apply.  Policy document will be governing document for coverage determination.</a:t>
            </a:r>
          </a:p>
        </p:txBody>
      </p:sp>
      <p:sp>
        <p:nvSpPr>
          <p:cNvPr id="14" name="TextBox 14"/>
          <p:cNvSpPr txBox="1"/>
          <p:nvPr/>
        </p:nvSpPr>
        <p:spPr>
          <a:xfrm>
            <a:off x="8096646" y="2838546"/>
            <a:ext cx="9296004" cy="847924"/>
          </a:xfrm>
          <a:prstGeom prst="rect">
            <a:avLst/>
          </a:prstGeom>
        </p:spPr>
        <p:txBody>
          <a:bodyPr wrap="square" lIns="0" tIns="0" rIns="0" bIns="0" rtlCol="0" anchor="t">
            <a:spAutoFit/>
          </a:bodyPr>
          <a:lstStyle/>
          <a:p>
            <a:pPr algn="r">
              <a:lnSpc>
                <a:spcPts val="3359"/>
              </a:lnSpc>
            </a:pPr>
            <a:r>
              <a:rPr lang="en-US" sz="2799" dirty="0">
                <a:solidFill>
                  <a:srgbClr val="0054A6"/>
                </a:solidFill>
                <a:latin typeface="Oswald"/>
                <a:ea typeface="Oswald"/>
                <a:cs typeface="Oswald"/>
                <a:sym typeface="Oswald"/>
              </a:rPr>
              <a:t>Family premium includes coverage for the participating employee, participating employee's spouse, and eligible, unmarried, dependent children up to age 26.</a:t>
            </a:r>
          </a:p>
        </p:txBody>
      </p:sp>
      <p:grpSp>
        <p:nvGrpSpPr>
          <p:cNvPr id="15" name="Group 15"/>
          <p:cNvGrpSpPr/>
          <p:nvPr/>
        </p:nvGrpSpPr>
        <p:grpSpPr>
          <a:xfrm>
            <a:off x="594693" y="618476"/>
            <a:ext cx="9856328" cy="665046"/>
            <a:chOff x="0" y="-35404"/>
            <a:chExt cx="13141771" cy="886728"/>
          </a:xfrm>
        </p:grpSpPr>
        <p:sp>
          <p:nvSpPr>
            <p:cNvPr id="16" name="TextBox 16"/>
            <p:cNvSpPr txBox="1"/>
            <p:nvPr/>
          </p:nvSpPr>
          <p:spPr>
            <a:xfrm>
              <a:off x="0" y="46188"/>
              <a:ext cx="13141771" cy="805136"/>
            </a:xfrm>
            <a:prstGeom prst="rect">
              <a:avLst/>
            </a:prstGeom>
          </p:spPr>
          <p:txBody>
            <a:bodyPr lIns="0" tIns="0" rIns="0" bIns="0" rtlCol="0" anchor="t">
              <a:spAutoFit/>
            </a:bodyPr>
            <a:lstStyle/>
            <a:p>
              <a:pPr algn="l">
                <a:lnSpc>
                  <a:spcPts val="5040"/>
                </a:lnSpc>
              </a:pPr>
              <a:r>
                <a:rPr lang="en-US" sz="3600" dirty="0">
                  <a:solidFill>
                    <a:srgbClr val="0054A6"/>
                  </a:solidFill>
                  <a:latin typeface="Oswald"/>
                  <a:ea typeface="Oswald"/>
                  <a:cs typeface="Oswald"/>
                  <a:sym typeface="Oswald"/>
                </a:rPr>
                <a:t>Family Defender   At a Glance</a:t>
              </a:r>
            </a:p>
          </p:txBody>
        </p:sp>
        <p:sp>
          <p:nvSpPr>
            <p:cNvPr id="17" name="TextBox 17"/>
            <p:cNvSpPr txBox="1"/>
            <p:nvPr/>
          </p:nvSpPr>
          <p:spPr>
            <a:xfrm>
              <a:off x="3277961" y="-35404"/>
              <a:ext cx="634635" cy="484160"/>
            </a:xfrm>
            <a:prstGeom prst="rect">
              <a:avLst/>
            </a:prstGeom>
          </p:spPr>
          <p:txBody>
            <a:bodyPr lIns="0" tIns="0" rIns="0" bIns="0" rtlCol="0" anchor="t">
              <a:spAutoFit/>
            </a:bodyPr>
            <a:lstStyle/>
            <a:p>
              <a:pPr algn="l">
                <a:lnSpc>
                  <a:spcPts val="3080"/>
                </a:lnSpc>
              </a:pPr>
              <a:r>
                <a:rPr lang="en-US" dirty="0">
                  <a:solidFill>
                    <a:srgbClr val="0054A6"/>
                  </a:solidFill>
                  <a:latin typeface="Oswald" panose="02000303000000000000" pitchFamily="2" charset="0"/>
                  <a:ea typeface="Oswald Bold"/>
                  <a:cs typeface="Oswald Bold"/>
                  <a:sym typeface="Oswald Bold"/>
                </a:rPr>
                <a:t>®</a:t>
              </a:r>
            </a:p>
          </p:txBody>
        </p:sp>
      </p:grpSp>
      <p:sp>
        <p:nvSpPr>
          <p:cNvPr id="18" name="TextBox 18"/>
          <p:cNvSpPr txBox="1"/>
          <p:nvPr/>
        </p:nvSpPr>
        <p:spPr>
          <a:xfrm>
            <a:off x="4357573" y="4686300"/>
            <a:ext cx="4286250" cy="4707296"/>
          </a:xfrm>
          <a:prstGeom prst="rect">
            <a:avLst/>
          </a:prstGeom>
        </p:spPr>
        <p:txBody>
          <a:bodyPr lIns="0" tIns="0" rIns="0" bIns="0" rtlCol="0" anchor="t">
            <a:spAutoFit/>
          </a:bodyPr>
          <a:lstStyle/>
          <a:p>
            <a:pPr algn="l">
              <a:lnSpc>
                <a:spcPts val="1981"/>
              </a:lnSpc>
            </a:pPr>
            <a:r>
              <a:rPr lang="en-US" sz="1801" b="1">
                <a:solidFill>
                  <a:srgbClr val="0054A6"/>
                </a:solidFill>
                <a:latin typeface="Oswald Bold"/>
                <a:ea typeface="Oswald Bold"/>
                <a:cs typeface="Oswald Bold"/>
                <a:sym typeface="Oswald Bold"/>
              </a:rPr>
              <a:t>Discounted Rate 33.3%</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Pre-existing &amp; Non-covered (except Excluded Matters</a:t>
            </a:r>
            <a:r>
              <a:rPr lang="en-US" sz="1801" b="1">
                <a:solidFill>
                  <a:srgbClr val="1F2F3A"/>
                </a:solidFill>
                <a:latin typeface="Source Sans Pro Bold"/>
                <a:ea typeface="Source Sans Pro Bold"/>
                <a:cs typeface="Source Sans Pro Bold"/>
                <a:sym typeface="Source Sans Pro Bold"/>
              </a:rPr>
              <a:t>)</a:t>
            </a:r>
          </a:p>
          <a:p>
            <a:pPr algn="l">
              <a:lnSpc>
                <a:spcPts val="1981"/>
              </a:lnSpc>
            </a:pPr>
            <a:endParaRPr lang="en-US" sz="1801" b="1">
              <a:solidFill>
                <a:srgbClr val="1F2F3A"/>
              </a:solidFill>
              <a:latin typeface="Source Sans Pro Bold"/>
              <a:ea typeface="Source Sans Pro Bold"/>
              <a:cs typeface="Source Sans Pro Bold"/>
              <a:sym typeface="Source Sans Pro Bold"/>
            </a:endParaRPr>
          </a:p>
          <a:p>
            <a:pPr algn="l">
              <a:lnSpc>
                <a:spcPts val="1981"/>
              </a:lnSpc>
            </a:pPr>
            <a:r>
              <a:rPr lang="en-US" sz="1801" b="1">
                <a:solidFill>
                  <a:srgbClr val="0054A6"/>
                </a:solidFill>
                <a:latin typeface="Oswald Bold"/>
                <a:ea typeface="Oswald Bold"/>
                <a:cs typeface="Oswald Bold"/>
                <a:sym typeface="Oswald Bold"/>
              </a:rPr>
              <a:t>Document Preparation &amp; Review</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Demand Letters</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Quit Claim Deeds</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Personal Affidavit</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Promissory Note</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Bill of Sale</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Personal Contract</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Lessee Agreement</a:t>
            </a:r>
          </a:p>
          <a:p>
            <a:pPr algn="l">
              <a:lnSpc>
                <a:spcPts val="1981"/>
              </a:lnSpc>
            </a:pPr>
            <a:endParaRPr lang="en-US" sz="1801">
              <a:solidFill>
                <a:srgbClr val="1F2F3A"/>
              </a:solidFill>
              <a:latin typeface="Source Sans Pro"/>
              <a:ea typeface="Source Sans Pro"/>
              <a:cs typeface="Source Sans Pro"/>
              <a:sym typeface="Source Sans Pro"/>
            </a:endParaRPr>
          </a:p>
          <a:p>
            <a:pPr algn="l">
              <a:lnSpc>
                <a:spcPts val="1981"/>
              </a:lnSpc>
            </a:pPr>
            <a:r>
              <a:rPr lang="en-US" sz="1801" b="1">
                <a:solidFill>
                  <a:srgbClr val="0054A6"/>
                </a:solidFill>
                <a:latin typeface="Oswald Bold"/>
                <a:ea typeface="Oswald Bold"/>
                <a:cs typeface="Oswald Bold"/>
                <a:sym typeface="Oswald Bold"/>
              </a:rPr>
              <a:t>Estate Planning</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Wills &amp; Testamentary Trusts for Minors</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Codicils</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Powers of Attorney</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Living Will</a:t>
            </a:r>
          </a:p>
          <a:p>
            <a:pPr marL="388971" lvl="1" indent="-194486" algn="l">
              <a:lnSpc>
                <a:spcPts val="1981"/>
              </a:lnSpc>
              <a:buFont typeface="Arial"/>
              <a:buChar char="•"/>
            </a:pPr>
            <a:r>
              <a:rPr lang="en-US" sz="1801">
                <a:solidFill>
                  <a:srgbClr val="1F2F3A"/>
                </a:solidFill>
                <a:latin typeface="Source Sans Pro"/>
                <a:ea typeface="Source Sans Pro"/>
                <a:cs typeface="Source Sans Pro"/>
                <a:sym typeface="Source Sans Pro"/>
              </a:rPr>
              <a:t>Estate Administration</a:t>
            </a:r>
          </a:p>
        </p:txBody>
      </p:sp>
      <p:sp>
        <p:nvSpPr>
          <p:cNvPr id="19" name="TextBox 19"/>
          <p:cNvSpPr txBox="1"/>
          <p:nvPr/>
        </p:nvSpPr>
        <p:spPr>
          <a:xfrm>
            <a:off x="594693" y="4686300"/>
            <a:ext cx="3810000" cy="4707296"/>
          </a:xfrm>
          <a:prstGeom prst="rect">
            <a:avLst/>
          </a:prstGeom>
        </p:spPr>
        <p:txBody>
          <a:bodyPr lIns="0" tIns="0" rIns="0" bIns="0" rtlCol="0" anchor="t">
            <a:spAutoFit/>
          </a:bodyPr>
          <a:lstStyle/>
          <a:p>
            <a:pPr algn="l">
              <a:lnSpc>
                <a:spcPts val="1981"/>
              </a:lnSpc>
            </a:pPr>
            <a:r>
              <a:rPr lang="en-US" sz="1801" b="1" dirty="0">
                <a:solidFill>
                  <a:srgbClr val="0054A6"/>
                </a:solidFill>
                <a:latin typeface="Oswald Bold"/>
                <a:ea typeface="Oswald Bold"/>
                <a:cs typeface="Oswald Bold"/>
                <a:sym typeface="Oswald Bold"/>
              </a:rPr>
              <a:t>Civil Law</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Plaintiff or Defendant</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Administrative Hearings</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Small Claims</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Name Change</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Landlord/Tenant as Tenant</a:t>
            </a:r>
          </a:p>
          <a:p>
            <a:pPr algn="l">
              <a:lnSpc>
                <a:spcPts val="1981"/>
              </a:lnSpc>
            </a:pPr>
            <a:endParaRPr lang="en-US" sz="1801" dirty="0">
              <a:solidFill>
                <a:srgbClr val="1F2F3A"/>
              </a:solidFill>
              <a:latin typeface="Source Sans Pro"/>
              <a:ea typeface="Source Sans Pro"/>
              <a:cs typeface="Source Sans Pro"/>
              <a:sym typeface="Source Sans Pro"/>
            </a:endParaRPr>
          </a:p>
          <a:p>
            <a:pPr algn="l">
              <a:lnSpc>
                <a:spcPts val="1981"/>
              </a:lnSpc>
            </a:pPr>
            <a:r>
              <a:rPr lang="en-US" sz="1801" b="1" dirty="0">
                <a:solidFill>
                  <a:srgbClr val="0054A6"/>
                </a:solidFill>
                <a:latin typeface="Oswald Bold"/>
                <a:ea typeface="Oswald Bold"/>
                <a:cs typeface="Oswald Bold"/>
                <a:sym typeface="Oswald Bold"/>
              </a:rPr>
              <a:t>Consumer-Seller Protection</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Consumer Protection </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Personal Property Protection</a:t>
            </a:r>
          </a:p>
          <a:p>
            <a:pPr algn="l">
              <a:lnSpc>
                <a:spcPts val="1981"/>
              </a:lnSpc>
            </a:pPr>
            <a:endParaRPr lang="en-US" sz="1801" dirty="0">
              <a:solidFill>
                <a:srgbClr val="1F2F3A"/>
              </a:solidFill>
              <a:latin typeface="Source Sans Pro"/>
              <a:ea typeface="Source Sans Pro"/>
              <a:cs typeface="Source Sans Pro"/>
              <a:sym typeface="Source Sans Pro"/>
            </a:endParaRPr>
          </a:p>
          <a:p>
            <a:pPr algn="l">
              <a:lnSpc>
                <a:spcPts val="1981"/>
              </a:lnSpc>
            </a:pPr>
            <a:r>
              <a:rPr lang="en-US" sz="1801" b="1" dirty="0">
                <a:solidFill>
                  <a:srgbClr val="0054A6"/>
                </a:solidFill>
                <a:latin typeface="Oswald Bold"/>
                <a:ea typeface="Oswald Bold"/>
                <a:cs typeface="Oswald Bold"/>
                <a:sym typeface="Oswald Bold"/>
              </a:rPr>
              <a:t>Contingency Matters**</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Personal Injury</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Medical Malpractice</a:t>
            </a:r>
          </a:p>
          <a:p>
            <a:pPr algn="l">
              <a:lnSpc>
                <a:spcPts val="1981"/>
              </a:lnSpc>
            </a:pPr>
            <a:endParaRPr lang="en-US" sz="1801" dirty="0">
              <a:solidFill>
                <a:srgbClr val="1F2F3A"/>
              </a:solidFill>
              <a:latin typeface="Source Sans Pro"/>
              <a:ea typeface="Source Sans Pro"/>
              <a:cs typeface="Source Sans Pro"/>
              <a:sym typeface="Source Sans Pro"/>
            </a:endParaRPr>
          </a:p>
          <a:p>
            <a:pPr algn="l">
              <a:lnSpc>
                <a:spcPts val="1981"/>
              </a:lnSpc>
            </a:pPr>
            <a:r>
              <a:rPr lang="en-US" sz="1801" b="1" dirty="0">
                <a:solidFill>
                  <a:srgbClr val="0054A6"/>
                </a:solidFill>
                <a:latin typeface="Oswald Bold"/>
                <a:ea typeface="Oswald Bold"/>
                <a:cs typeface="Oswald Bold"/>
                <a:sym typeface="Oswald Bold"/>
              </a:rPr>
              <a:t>Criminal Law</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Misdemeanor Defense</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Juvenile Defense</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Habeas Corpus</a:t>
            </a:r>
          </a:p>
        </p:txBody>
      </p:sp>
      <p:sp>
        <p:nvSpPr>
          <p:cNvPr id="20" name="TextBox 20"/>
          <p:cNvSpPr txBox="1"/>
          <p:nvPr/>
        </p:nvSpPr>
        <p:spPr>
          <a:xfrm>
            <a:off x="13075199" y="4686300"/>
            <a:ext cx="4619625" cy="5296322"/>
          </a:xfrm>
          <a:prstGeom prst="rect">
            <a:avLst/>
          </a:prstGeom>
        </p:spPr>
        <p:txBody>
          <a:bodyPr lIns="0" tIns="0" rIns="0" bIns="0" rtlCol="0" anchor="t">
            <a:spAutoFit/>
          </a:bodyPr>
          <a:lstStyle/>
          <a:p>
            <a:pPr algn="l">
              <a:lnSpc>
                <a:spcPts val="1981"/>
              </a:lnSpc>
            </a:pPr>
            <a:r>
              <a:rPr lang="en-US" sz="1801" b="1" dirty="0">
                <a:solidFill>
                  <a:srgbClr val="0054A6"/>
                </a:solidFill>
                <a:latin typeface="Oswald Bold"/>
                <a:ea typeface="Oswald Bold"/>
                <a:cs typeface="Oswald Bold"/>
                <a:sym typeface="Oswald Bold"/>
              </a:rPr>
              <a:t>Immigration Matters</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Visa Extension</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Naturalization</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Deportation (Removal)</a:t>
            </a:r>
          </a:p>
          <a:p>
            <a:pPr algn="l">
              <a:lnSpc>
                <a:spcPts val="1101"/>
              </a:lnSpc>
            </a:pPr>
            <a:endParaRPr lang="en-US" sz="1801" dirty="0">
              <a:solidFill>
                <a:srgbClr val="1F2F3A"/>
              </a:solidFill>
              <a:latin typeface="Source Sans Pro"/>
              <a:ea typeface="Source Sans Pro"/>
              <a:cs typeface="Source Sans Pro"/>
              <a:sym typeface="Source Sans Pro"/>
            </a:endParaRPr>
          </a:p>
          <a:p>
            <a:pPr algn="l">
              <a:lnSpc>
                <a:spcPts val="1981"/>
              </a:lnSpc>
            </a:pPr>
            <a:r>
              <a:rPr lang="en-US" sz="1801" b="1" dirty="0">
                <a:solidFill>
                  <a:srgbClr val="0054A6"/>
                </a:solidFill>
                <a:latin typeface="Oswald Bold"/>
                <a:ea typeface="Oswald Bold"/>
                <a:cs typeface="Oswald Bold"/>
                <a:sym typeface="Oswald Bold"/>
              </a:rPr>
              <a:t>Other Legal Matters</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Uncontested Guardianship/Conservatorship</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Elder Law for Parents</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Insurance Law</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Standard Business Incorporation</a:t>
            </a:r>
          </a:p>
          <a:p>
            <a:pPr algn="l">
              <a:lnSpc>
                <a:spcPts val="1101"/>
              </a:lnSpc>
            </a:pPr>
            <a:endParaRPr lang="en-US" sz="1801" dirty="0">
              <a:solidFill>
                <a:srgbClr val="1F2F3A"/>
              </a:solidFill>
              <a:latin typeface="Source Sans Pro"/>
              <a:ea typeface="Source Sans Pro"/>
              <a:cs typeface="Source Sans Pro"/>
              <a:sym typeface="Source Sans Pro"/>
            </a:endParaRPr>
          </a:p>
          <a:p>
            <a:pPr algn="l">
              <a:lnSpc>
                <a:spcPts val="1981"/>
              </a:lnSpc>
            </a:pPr>
            <a:r>
              <a:rPr lang="en-US" sz="1801" b="1" dirty="0">
                <a:solidFill>
                  <a:srgbClr val="0054A6"/>
                </a:solidFill>
                <a:latin typeface="Oswald Bold"/>
                <a:ea typeface="Oswald Bold"/>
                <a:cs typeface="Oswald Bold"/>
                <a:sym typeface="Oswald Bold"/>
              </a:rPr>
              <a:t>Real Estate Transactions</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Purchase/Sale of Primary &amp; Secondary Residence including review/preparation of Purchase Agreement, Mortgage and Deed, &amp; attorney attendance at closing</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Refinancing of Residence</a:t>
            </a:r>
          </a:p>
          <a:p>
            <a:pPr algn="l">
              <a:lnSpc>
                <a:spcPts val="1101"/>
              </a:lnSpc>
            </a:pPr>
            <a:endParaRPr lang="en-US" sz="1801" dirty="0">
              <a:solidFill>
                <a:srgbClr val="1F2F3A"/>
              </a:solidFill>
              <a:latin typeface="Source Sans Pro"/>
              <a:ea typeface="Source Sans Pro"/>
              <a:cs typeface="Source Sans Pro"/>
              <a:sym typeface="Source Sans Pro"/>
            </a:endParaRPr>
          </a:p>
          <a:p>
            <a:pPr algn="l">
              <a:lnSpc>
                <a:spcPts val="1981"/>
              </a:lnSpc>
            </a:pPr>
            <a:r>
              <a:rPr lang="en-US" sz="1801" b="1" dirty="0">
                <a:solidFill>
                  <a:srgbClr val="0054A6"/>
                </a:solidFill>
                <a:latin typeface="Oswald Bold"/>
                <a:ea typeface="Oswald Bold"/>
                <a:cs typeface="Oswald Bold"/>
                <a:sym typeface="Oswald Bold"/>
              </a:rPr>
              <a:t>Traffic Violations</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Moving Traffic Violations</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First Offense DUI</a:t>
            </a:r>
          </a:p>
          <a:p>
            <a:pPr marL="388973" lvl="1" indent="-194486" algn="l">
              <a:lnSpc>
                <a:spcPts val="1981"/>
              </a:lnSpc>
              <a:buFont typeface="Arial"/>
              <a:buChar char="•"/>
            </a:pPr>
            <a:r>
              <a:rPr lang="en-US" sz="1801" dirty="0">
                <a:solidFill>
                  <a:srgbClr val="1F2F3A"/>
                </a:solidFill>
                <a:latin typeface="Source Sans Pro"/>
                <a:ea typeface="Source Sans Pro"/>
                <a:cs typeface="Source Sans Pro"/>
                <a:sym typeface="Source Sans Pro"/>
              </a:rPr>
              <a:t>License Revocation &amp; Suspension </a:t>
            </a:r>
          </a:p>
        </p:txBody>
      </p:sp>
      <p:sp>
        <p:nvSpPr>
          <p:cNvPr id="21" name="TextBox 21"/>
          <p:cNvSpPr txBox="1"/>
          <p:nvPr/>
        </p:nvSpPr>
        <p:spPr>
          <a:xfrm>
            <a:off x="8754486" y="4686300"/>
            <a:ext cx="4286250" cy="4898777"/>
          </a:xfrm>
          <a:prstGeom prst="rect">
            <a:avLst/>
          </a:prstGeom>
        </p:spPr>
        <p:txBody>
          <a:bodyPr lIns="0" tIns="0" rIns="0" bIns="0" rtlCol="0" anchor="t">
            <a:spAutoFit/>
          </a:bodyPr>
          <a:lstStyle/>
          <a:p>
            <a:pPr algn="l">
              <a:lnSpc>
                <a:spcPts val="1981"/>
              </a:lnSpc>
            </a:pPr>
            <a:r>
              <a:rPr lang="en-US" sz="1801" b="1" dirty="0">
                <a:solidFill>
                  <a:srgbClr val="0054A6"/>
                </a:solidFill>
                <a:latin typeface="Oswald Bold"/>
                <a:ea typeface="Oswald Bold"/>
                <a:cs typeface="Oswald Bold"/>
                <a:sym typeface="Oswald Bold"/>
              </a:rPr>
              <a:t>Family Law (Contested*/Uncontested)+</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Divorce</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Annulments</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Spousal Support</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Paternity Action</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Child Support/Custody</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Post-Decree Enforcement </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Post-Decree Modification </a:t>
            </a:r>
          </a:p>
          <a:p>
            <a:pPr marL="388970" lvl="1" indent="-194485" algn="l">
              <a:lnSpc>
                <a:spcPts val="1981"/>
              </a:lnSpc>
              <a:buFont typeface="Arial"/>
              <a:buChar char="•"/>
            </a:pPr>
            <a:r>
              <a:rPr lang="en-US" sz="1801" spc="-9" dirty="0">
                <a:solidFill>
                  <a:srgbClr val="1F2F3A"/>
                </a:solidFill>
                <a:latin typeface="Source Sans Pro"/>
                <a:ea typeface="Source Sans Pro"/>
                <a:cs typeface="Source Sans Pro"/>
                <a:sym typeface="Source Sans Pro"/>
              </a:rPr>
              <a:t>Equitable Distribution of Marital Assets</a:t>
            </a:r>
          </a:p>
          <a:p>
            <a:pPr algn="l">
              <a:lnSpc>
                <a:spcPts val="1101"/>
              </a:lnSpc>
            </a:pPr>
            <a:endParaRPr lang="en-US" sz="1801" spc="-9" dirty="0">
              <a:solidFill>
                <a:srgbClr val="1F2F3A"/>
              </a:solidFill>
              <a:latin typeface="Source Sans Pro"/>
              <a:ea typeface="Source Sans Pro"/>
              <a:cs typeface="Source Sans Pro"/>
              <a:sym typeface="Source Sans Pro"/>
            </a:endParaRPr>
          </a:p>
          <a:p>
            <a:pPr algn="l">
              <a:lnSpc>
                <a:spcPts val="1981"/>
              </a:lnSpc>
            </a:pPr>
            <a:r>
              <a:rPr lang="en-US" sz="1801" b="1" dirty="0">
                <a:solidFill>
                  <a:srgbClr val="0054A6"/>
                </a:solidFill>
                <a:latin typeface="Oswald Bold"/>
                <a:ea typeface="Oswald Bold"/>
                <a:cs typeface="Oswald Bold"/>
                <a:sym typeface="Oswald Bold"/>
              </a:rPr>
              <a:t>Family Law (Other)</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Pre/Postnuptial Agreements</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Domestic Adoption</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Domestic Violence </a:t>
            </a:r>
          </a:p>
          <a:p>
            <a:pPr algn="l">
              <a:lnSpc>
                <a:spcPts val="1101"/>
              </a:lnSpc>
            </a:pPr>
            <a:endParaRPr lang="en-US" sz="1801" dirty="0">
              <a:solidFill>
                <a:srgbClr val="1F2F3A"/>
              </a:solidFill>
              <a:latin typeface="Source Sans Pro"/>
              <a:ea typeface="Source Sans Pro"/>
              <a:cs typeface="Source Sans Pro"/>
              <a:sym typeface="Source Sans Pro"/>
            </a:endParaRPr>
          </a:p>
          <a:p>
            <a:pPr algn="l">
              <a:lnSpc>
                <a:spcPts val="1981"/>
              </a:lnSpc>
            </a:pPr>
            <a:r>
              <a:rPr lang="en-US" sz="1801" b="1" dirty="0">
                <a:solidFill>
                  <a:srgbClr val="0054A6"/>
                </a:solidFill>
                <a:latin typeface="Oswald Bold"/>
                <a:ea typeface="Oswald Bold"/>
                <a:cs typeface="Oswald Bold"/>
                <a:sym typeface="Oswald Bold"/>
              </a:rPr>
              <a:t>Financial Matters</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Debt Collection </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Garnishment Defense</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Foreclosure+</a:t>
            </a:r>
          </a:p>
          <a:p>
            <a:pPr marL="388970" lvl="1" indent="-194485" algn="l">
              <a:lnSpc>
                <a:spcPts val="1981"/>
              </a:lnSpc>
              <a:buFont typeface="Arial"/>
              <a:buChar char="•"/>
            </a:pPr>
            <a:r>
              <a:rPr lang="en-US" sz="1801" dirty="0">
                <a:solidFill>
                  <a:srgbClr val="1F2F3A"/>
                </a:solidFill>
                <a:latin typeface="Source Sans Pro"/>
                <a:ea typeface="Source Sans Pro"/>
                <a:cs typeface="Source Sans Pro"/>
                <a:sym typeface="Source Sans Pro"/>
              </a:rPr>
              <a:t>Ch. 7 &amp; 13 Bankruptcy+</a:t>
            </a:r>
          </a:p>
        </p:txBody>
      </p:sp>
      <p:grpSp>
        <p:nvGrpSpPr>
          <p:cNvPr id="25" name="Group 24">
            <a:extLst>
              <a:ext uri="{FF2B5EF4-FFF2-40B4-BE49-F238E27FC236}">
                <a16:creationId xmlns:a16="http://schemas.microsoft.com/office/drawing/2014/main" id="{6EA40E23-D3C7-7295-F858-5FF72AE99968}"/>
              </a:ext>
            </a:extLst>
          </p:cNvPr>
          <p:cNvGrpSpPr/>
          <p:nvPr/>
        </p:nvGrpSpPr>
        <p:grpSpPr>
          <a:xfrm>
            <a:off x="4721601" y="2761472"/>
            <a:ext cx="2564168" cy="1002073"/>
            <a:chOff x="4724951" y="2847012"/>
            <a:chExt cx="2564168" cy="1002073"/>
          </a:xfrm>
        </p:grpSpPr>
        <p:sp>
          <p:nvSpPr>
            <p:cNvPr id="23" name="TextBox 23"/>
            <p:cNvSpPr txBox="1"/>
            <p:nvPr/>
          </p:nvSpPr>
          <p:spPr>
            <a:xfrm>
              <a:off x="4724951" y="2983463"/>
              <a:ext cx="1682118" cy="865622"/>
            </a:xfrm>
            <a:prstGeom prst="rect">
              <a:avLst/>
            </a:prstGeom>
          </p:spPr>
          <p:txBody>
            <a:bodyPr lIns="0" tIns="0" rIns="0" bIns="0" rtlCol="0" anchor="t">
              <a:spAutoFit/>
            </a:bodyPr>
            <a:lstStyle/>
            <a:p>
              <a:pPr algn="l">
                <a:lnSpc>
                  <a:spcPts val="6600"/>
                </a:lnSpc>
              </a:pPr>
              <a:r>
                <a:rPr lang="en-US" sz="6000" dirty="0">
                  <a:solidFill>
                    <a:srgbClr val="B4975A"/>
                  </a:solidFill>
                  <a:latin typeface="Brittany"/>
                  <a:ea typeface="Brittany"/>
                  <a:cs typeface="Brittany"/>
                  <a:sym typeface="Brittany"/>
                </a:rPr>
                <a:t>$18.75</a:t>
              </a:r>
            </a:p>
          </p:txBody>
        </p:sp>
        <p:sp>
          <p:nvSpPr>
            <p:cNvPr id="24" name="TextBox 24"/>
            <p:cNvSpPr txBox="1"/>
            <p:nvPr/>
          </p:nvSpPr>
          <p:spPr>
            <a:xfrm>
              <a:off x="4978575" y="2847012"/>
              <a:ext cx="2310544" cy="700448"/>
            </a:xfrm>
            <a:prstGeom prst="rect">
              <a:avLst/>
            </a:prstGeom>
          </p:spPr>
          <p:txBody>
            <a:bodyPr lIns="0" tIns="0" rIns="0" bIns="0" rtlCol="0" anchor="t">
              <a:spAutoFit/>
            </a:bodyPr>
            <a:lstStyle/>
            <a:p>
              <a:pPr marL="0" lvl="0" indent="0" algn="r">
                <a:lnSpc>
                  <a:spcPts val="6439"/>
                </a:lnSpc>
              </a:pPr>
              <a:r>
                <a:rPr lang="en-US" sz="2799" dirty="0">
                  <a:solidFill>
                    <a:srgbClr val="B4975A"/>
                  </a:solidFill>
                  <a:latin typeface="Oswald"/>
                  <a:ea typeface="Oswald"/>
                  <a:cs typeface="Oswald"/>
                  <a:sym typeface="Oswald"/>
                </a:rPr>
                <a:t>per month</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036081" y="2162946"/>
            <a:ext cx="1307033" cy="952500"/>
          </a:xfrm>
          <a:custGeom>
            <a:avLst/>
            <a:gdLst/>
            <a:ahLst/>
            <a:cxnLst/>
            <a:rect l="l" t="t" r="r" b="b"/>
            <a:pathLst>
              <a:path w="1307033" h="952500">
                <a:moveTo>
                  <a:pt x="0" y="0"/>
                </a:moveTo>
                <a:lnTo>
                  <a:pt x="1307033" y="0"/>
                </a:lnTo>
                <a:lnTo>
                  <a:pt x="1307033" y="952500"/>
                </a:lnTo>
                <a:lnTo>
                  <a:pt x="0" y="9525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713160" y="3458346"/>
            <a:ext cx="3952875" cy="6220461"/>
            <a:chOff x="0" y="0"/>
            <a:chExt cx="890099" cy="1400708"/>
          </a:xfrm>
        </p:grpSpPr>
        <p:sp>
          <p:nvSpPr>
            <p:cNvPr id="4" name="Freeform 4"/>
            <p:cNvSpPr/>
            <p:nvPr/>
          </p:nvSpPr>
          <p:spPr>
            <a:xfrm>
              <a:off x="0" y="0"/>
              <a:ext cx="890099" cy="1400708"/>
            </a:xfrm>
            <a:custGeom>
              <a:avLst/>
              <a:gdLst/>
              <a:ahLst/>
              <a:cxnLst/>
              <a:rect l="l" t="t" r="r" b="b"/>
              <a:pathLst>
                <a:path w="890099" h="1400708">
                  <a:moveTo>
                    <a:pt x="0" y="0"/>
                  </a:moveTo>
                  <a:lnTo>
                    <a:pt x="890099" y="0"/>
                  </a:lnTo>
                  <a:lnTo>
                    <a:pt x="890099" y="1400708"/>
                  </a:lnTo>
                  <a:lnTo>
                    <a:pt x="0" y="1400708"/>
                  </a:lnTo>
                  <a:close/>
                </a:path>
              </a:pathLst>
            </a:custGeom>
            <a:solidFill>
              <a:srgbClr val="000000">
                <a:alpha val="0"/>
              </a:srgbClr>
            </a:solidFill>
            <a:ln w="38100" cap="sq">
              <a:solidFill>
                <a:srgbClr val="0054A6"/>
              </a:solidFill>
              <a:prstDash val="solid"/>
              <a:miter/>
            </a:ln>
          </p:spPr>
          <p:txBody>
            <a:bodyPr/>
            <a:lstStyle/>
            <a:p>
              <a:endParaRPr lang="en-US"/>
            </a:p>
          </p:txBody>
        </p:sp>
        <p:sp>
          <p:nvSpPr>
            <p:cNvPr id="5" name="TextBox 5"/>
            <p:cNvSpPr txBox="1"/>
            <p:nvPr/>
          </p:nvSpPr>
          <p:spPr>
            <a:xfrm>
              <a:off x="0" y="9525"/>
              <a:ext cx="890099" cy="1391183"/>
            </a:xfrm>
            <a:prstGeom prst="rect">
              <a:avLst/>
            </a:prstGeom>
          </p:spPr>
          <p:txBody>
            <a:bodyPr lIns="50800" tIns="50800" rIns="50800" bIns="50800" rtlCol="0" anchor="ctr"/>
            <a:lstStyle/>
            <a:p>
              <a:pPr algn="ctr">
                <a:lnSpc>
                  <a:spcPts val="1210"/>
                </a:lnSpc>
              </a:pPr>
              <a:endParaRPr/>
            </a:p>
          </p:txBody>
        </p:sp>
      </p:grpSp>
      <p:grpSp>
        <p:nvGrpSpPr>
          <p:cNvPr id="6" name="Group 6"/>
          <p:cNvGrpSpPr/>
          <p:nvPr/>
        </p:nvGrpSpPr>
        <p:grpSpPr>
          <a:xfrm>
            <a:off x="4998619" y="3458346"/>
            <a:ext cx="3952875" cy="6220461"/>
            <a:chOff x="0" y="0"/>
            <a:chExt cx="890099" cy="1400708"/>
          </a:xfrm>
        </p:grpSpPr>
        <p:sp>
          <p:nvSpPr>
            <p:cNvPr id="7" name="Freeform 7"/>
            <p:cNvSpPr/>
            <p:nvPr/>
          </p:nvSpPr>
          <p:spPr>
            <a:xfrm>
              <a:off x="0" y="0"/>
              <a:ext cx="890099" cy="1400708"/>
            </a:xfrm>
            <a:custGeom>
              <a:avLst/>
              <a:gdLst/>
              <a:ahLst/>
              <a:cxnLst/>
              <a:rect l="l" t="t" r="r" b="b"/>
              <a:pathLst>
                <a:path w="890099" h="1400708">
                  <a:moveTo>
                    <a:pt x="0" y="0"/>
                  </a:moveTo>
                  <a:lnTo>
                    <a:pt x="890099" y="0"/>
                  </a:lnTo>
                  <a:lnTo>
                    <a:pt x="890099" y="1400708"/>
                  </a:lnTo>
                  <a:lnTo>
                    <a:pt x="0" y="1400708"/>
                  </a:lnTo>
                  <a:close/>
                </a:path>
              </a:pathLst>
            </a:custGeom>
            <a:solidFill>
              <a:srgbClr val="000000">
                <a:alpha val="0"/>
              </a:srgbClr>
            </a:solidFill>
            <a:ln w="38100" cap="sq">
              <a:solidFill>
                <a:srgbClr val="6E6E6E"/>
              </a:solidFill>
              <a:prstDash val="solid"/>
              <a:miter/>
            </a:ln>
          </p:spPr>
          <p:txBody>
            <a:bodyPr/>
            <a:lstStyle/>
            <a:p>
              <a:endParaRPr lang="en-US"/>
            </a:p>
          </p:txBody>
        </p:sp>
        <p:sp>
          <p:nvSpPr>
            <p:cNvPr id="8" name="TextBox 8"/>
            <p:cNvSpPr txBox="1"/>
            <p:nvPr/>
          </p:nvSpPr>
          <p:spPr>
            <a:xfrm>
              <a:off x="0" y="9525"/>
              <a:ext cx="890099" cy="1391183"/>
            </a:xfrm>
            <a:prstGeom prst="rect">
              <a:avLst/>
            </a:prstGeom>
          </p:spPr>
          <p:txBody>
            <a:bodyPr lIns="50800" tIns="50800" rIns="50800" bIns="50800" rtlCol="0" anchor="ctr"/>
            <a:lstStyle/>
            <a:p>
              <a:pPr algn="ctr">
                <a:lnSpc>
                  <a:spcPts val="1210"/>
                </a:lnSpc>
              </a:pPr>
              <a:endParaRPr/>
            </a:p>
          </p:txBody>
        </p:sp>
      </p:grpSp>
      <p:grpSp>
        <p:nvGrpSpPr>
          <p:cNvPr id="9" name="Group 9"/>
          <p:cNvGrpSpPr/>
          <p:nvPr/>
        </p:nvGrpSpPr>
        <p:grpSpPr>
          <a:xfrm>
            <a:off x="9319030" y="3458346"/>
            <a:ext cx="3952875" cy="6220461"/>
            <a:chOff x="0" y="0"/>
            <a:chExt cx="890099" cy="1400708"/>
          </a:xfrm>
        </p:grpSpPr>
        <p:sp>
          <p:nvSpPr>
            <p:cNvPr id="10" name="Freeform 10"/>
            <p:cNvSpPr/>
            <p:nvPr/>
          </p:nvSpPr>
          <p:spPr>
            <a:xfrm>
              <a:off x="0" y="0"/>
              <a:ext cx="890099" cy="1400708"/>
            </a:xfrm>
            <a:custGeom>
              <a:avLst/>
              <a:gdLst/>
              <a:ahLst/>
              <a:cxnLst/>
              <a:rect l="l" t="t" r="r" b="b"/>
              <a:pathLst>
                <a:path w="890099" h="1400708">
                  <a:moveTo>
                    <a:pt x="0" y="0"/>
                  </a:moveTo>
                  <a:lnTo>
                    <a:pt x="890099" y="0"/>
                  </a:lnTo>
                  <a:lnTo>
                    <a:pt x="890099" y="1400708"/>
                  </a:lnTo>
                  <a:lnTo>
                    <a:pt x="0" y="1400708"/>
                  </a:lnTo>
                  <a:close/>
                </a:path>
              </a:pathLst>
            </a:custGeom>
            <a:solidFill>
              <a:srgbClr val="000000">
                <a:alpha val="0"/>
              </a:srgbClr>
            </a:solidFill>
            <a:ln w="38100" cap="sq">
              <a:solidFill>
                <a:srgbClr val="B4975A"/>
              </a:solidFill>
              <a:prstDash val="solid"/>
              <a:miter/>
            </a:ln>
          </p:spPr>
          <p:txBody>
            <a:bodyPr/>
            <a:lstStyle/>
            <a:p>
              <a:endParaRPr lang="en-US"/>
            </a:p>
          </p:txBody>
        </p:sp>
        <p:sp>
          <p:nvSpPr>
            <p:cNvPr id="11" name="TextBox 11"/>
            <p:cNvSpPr txBox="1"/>
            <p:nvPr/>
          </p:nvSpPr>
          <p:spPr>
            <a:xfrm>
              <a:off x="0" y="9525"/>
              <a:ext cx="890099" cy="1391183"/>
            </a:xfrm>
            <a:prstGeom prst="rect">
              <a:avLst/>
            </a:prstGeom>
          </p:spPr>
          <p:txBody>
            <a:bodyPr lIns="50800" tIns="50800" rIns="50800" bIns="50800" rtlCol="0" anchor="ctr"/>
            <a:lstStyle/>
            <a:p>
              <a:pPr algn="ctr">
                <a:lnSpc>
                  <a:spcPts val="1210"/>
                </a:lnSpc>
              </a:pPr>
              <a:endParaRPr/>
            </a:p>
          </p:txBody>
        </p:sp>
      </p:grpSp>
      <p:sp>
        <p:nvSpPr>
          <p:cNvPr id="12" name="Freeform 12"/>
          <p:cNvSpPr/>
          <p:nvPr/>
        </p:nvSpPr>
        <p:spPr>
          <a:xfrm>
            <a:off x="1094406" y="8529912"/>
            <a:ext cx="3181077" cy="952500"/>
          </a:xfrm>
          <a:custGeom>
            <a:avLst/>
            <a:gdLst/>
            <a:ahLst/>
            <a:cxnLst/>
            <a:rect l="l" t="t" r="r" b="b"/>
            <a:pathLst>
              <a:path w="3181077" h="952500">
                <a:moveTo>
                  <a:pt x="0" y="0"/>
                </a:moveTo>
                <a:lnTo>
                  <a:pt x="3181077" y="0"/>
                </a:lnTo>
                <a:lnTo>
                  <a:pt x="3181077" y="952500"/>
                </a:lnTo>
                <a:lnTo>
                  <a:pt x="0" y="952500"/>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876402" y="4191395"/>
            <a:ext cx="3619500" cy="4292779"/>
          </a:xfrm>
          <a:prstGeom prst="rect">
            <a:avLst/>
          </a:prstGeom>
        </p:spPr>
        <p:txBody>
          <a:bodyPr lIns="0" tIns="0" rIns="0" bIns="0" rtlCol="0" anchor="t">
            <a:spAutoFit/>
          </a:bodyPr>
          <a:lstStyle/>
          <a:p>
            <a:pPr algn="ctr">
              <a:lnSpc>
                <a:spcPts val="3119"/>
              </a:lnSpc>
            </a:pPr>
            <a:r>
              <a:rPr lang="en-US" sz="2399">
                <a:solidFill>
                  <a:srgbClr val="1F2F3A"/>
                </a:solidFill>
                <a:latin typeface="Source Sans Pro"/>
                <a:ea typeface="Source Sans Pro"/>
                <a:cs typeface="Source Sans Pro"/>
                <a:sym typeface="Source Sans Pro"/>
              </a:rPr>
              <a:t>Continuous online access to an extensive, state-specific legal document resource library offering over 10,000 articles and documents across various legal subjects. Downloadable DIY legal forms, such as wills, powers of attorney, bills of sale, and more.</a:t>
            </a:r>
          </a:p>
          <a:p>
            <a:pPr algn="ctr">
              <a:lnSpc>
                <a:spcPts val="3119"/>
              </a:lnSpc>
            </a:pPr>
            <a:r>
              <a:rPr lang="en-US" sz="2399">
                <a:solidFill>
                  <a:srgbClr val="1F2F3A"/>
                </a:solidFill>
                <a:latin typeface="Source Sans Pro"/>
                <a:ea typeface="Source Sans Pro"/>
                <a:cs typeface="Source Sans Pro"/>
                <a:sym typeface="Source Sans Pro"/>
              </a:rPr>
              <a:t>No membership required.</a:t>
            </a:r>
          </a:p>
        </p:txBody>
      </p:sp>
      <p:sp>
        <p:nvSpPr>
          <p:cNvPr id="15" name="TextBox 15"/>
          <p:cNvSpPr txBox="1"/>
          <p:nvPr/>
        </p:nvSpPr>
        <p:spPr>
          <a:xfrm>
            <a:off x="9485717" y="4219970"/>
            <a:ext cx="3619500" cy="3981450"/>
          </a:xfrm>
          <a:prstGeom prst="rect">
            <a:avLst/>
          </a:prstGeom>
        </p:spPr>
        <p:txBody>
          <a:bodyPr lIns="0" tIns="0" rIns="0" bIns="0" rtlCol="0" anchor="t">
            <a:spAutoFit/>
          </a:bodyPr>
          <a:lstStyle/>
          <a:p>
            <a:pPr algn="ctr">
              <a:lnSpc>
                <a:spcPts val="2879"/>
              </a:lnSpc>
            </a:pPr>
            <a:r>
              <a:rPr lang="en-US" sz="2399">
                <a:solidFill>
                  <a:srgbClr val="1F2F3A"/>
                </a:solidFill>
                <a:latin typeface="Source Sans Pro"/>
                <a:ea typeface="Source Sans Pro"/>
                <a:cs typeface="Source Sans Pro"/>
                <a:sym typeface="Source Sans Pro"/>
              </a:rPr>
              <a:t>Members can utilize telephone consultations to address tax-related concerns. Personal income tax returns can be prepared and filed by a Tax Professional at a reduced rate of $195.</a:t>
            </a:r>
          </a:p>
          <a:p>
            <a:pPr algn="ctr">
              <a:lnSpc>
                <a:spcPts val="2879"/>
              </a:lnSpc>
            </a:pPr>
            <a:r>
              <a:rPr lang="en-US" sz="2399">
                <a:solidFill>
                  <a:srgbClr val="1F2F3A"/>
                </a:solidFill>
                <a:latin typeface="Source Sans Pro"/>
                <a:ea typeface="Source Sans Pro"/>
                <a:cs typeface="Source Sans Pro"/>
                <a:sym typeface="Source Sans Pro"/>
              </a:rPr>
              <a:t>Includes a complimentary review of the previous year's tax return.</a:t>
            </a:r>
          </a:p>
        </p:txBody>
      </p:sp>
      <p:sp>
        <p:nvSpPr>
          <p:cNvPr id="16" name="Freeform 16"/>
          <p:cNvSpPr/>
          <p:nvPr/>
        </p:nvSpPr>
        <p:spPr>
          <a:xfrm>
            <a:off x="10822789" y="2043416"/>
            <a:ext cx="945356" cy="952500"/>
          </a:xfrm>
          <a:custGeom>
            <a:avLst/>
            <a:gdLst/>
            <a:ahLst/>
            <a:cxnLst/>
            <a:rect l="l" t="t" r="r" b="b"/>
            <a:pathLst>
              <a:path w="945356" h="952500">
                <a:moveTo>
                  <a:pt x="0" y="0"/>
                </a:moveTo>
                <a:lnTo>
                  <a:pt x="945357" y="0"/>
                </a:lnTo>
                <a:lnTo>
                  <a:pt x="945357" y="952500"/>
                </a:lnTo>
                <a:lnTo>
                  <a:pt x="0" y="95250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17" name="Group 17"/>
          <p:cNvGrpSpPr/>
          <p:nvPr/>
        </p:nvGrpSpPr>
        <p:grpSpPr>
          <a:xfrm>
            <a:off x="13624004" y="3458346"/>
            <a:ext cx="3952875" cy="6220461"/>
            <a:chOff x="0" y="0"/>
            <a:chExt cx="890099" cy="1400708"/>
          </a:xfrm>
        </p:grpSpPr>
        <p:sp>
          <p:nvSpPr>
            <p:cNvPr id="18" name="Freeform 18"/>
            <p:cNvSpPr/>
            <p:nvPr/>
          </p:nvSpPr>
          <p:spPr>
            <a:xfrm>
              <a:off x="0" y="0"/>
              <a:ext cx="890099" cy="1400708"/>
            </a:xfrm>
            <a:custGeom>
              <a:avLst/>
              <a:gdLst/>
              <a:ahLst/>
              <a:cxnLst/>
              <a:rect l="l" t="t" r="r" b="b"/>
              <a:pathLst>
                <a:path w="890099" h="1400708">
                  <a:moveTo>
                    <a:pt x="0" y="0"/>
                  </a:moveTo>
                  <a:lnTo>
                    <a:pt x="890099" y="0"/>
                  </a:lnTo>
                  <a:lnTo>
                    <a:pt x="890099" y="1400708"/>
                  </a:lnTo>
                  <a:lnTo>
                    <a:pt x="0" y="1400708"/>
                  </a:lnTo>
                  <a:close/>
                </a:path>
              </a:pathLst>
            </a:custGeom>
            <a:solidFill>
              <a:srgbClr val="000000">
                <a:alpha val="0"/>
              </a:srgbClr>
            </a:solidFill>
            <a:ln w="38100" cap="sq">
              <a:solidFill>
                <a:srgbClr val="B4CCE4"/>
              </a:solidFill>
              <a:prstDash val="solid"/>
              <a:miter/>
            </a:ln>
          </p:spPr>
          <p:txBody>
            <a:bodyPr/>
            <a:lstStyle/>
            <a:p>
              <a:endParaRPr lang="en-US"/>
            </a:p>
          </p:txBody>
        </p:sp>
        <p:sp>
          <p:nvSpPr>
            <p:cNvPr id="19" name="TextBox 19"/>
            <p:cNvSpPr txBox="1"/>
            <p:nvPr/>
          </p:nvSpPr>
          <p:spPr>
            <a:xfrm>
              <a:off x="0" y="9525"/>
              <a:ext cx="890099" cy="1391183"/>
            </a:xfrm>
            <a:prstGeom prst="rect">
              <a:avLst/>
            </a:prstGeom>
          </p:spPr>
          <p:txBody>
            <a:bodyPr lIns="50800" tIns="50800" rIns="50800" bIns="50800" rtlCol="0" anchor="ctr"/>
            <a:lstStyle/>
            <a:p>
              <a:pPr algn="ctr">
                <a:lnSpc>
                  <a:spcPts val="1210"/>
                </a:lnSpc>
              </a:pPr>
              <a:endParaRPr/>
            </a:p>
          </p:txBody>
        </p:sp>
      </p:grpSp>
      <p:sp>
        <p:nvSpPr>
          <p:cNvPr id="20" name="Freeform 20"/>
          <p:cNvSpPr/>
          <p:nvPr/>
        </p:nvSpPr>
        <p:spPr>
          <a:xfrm>
            <a:off x="13928914" y="8647811"/>
            <a:ext cx="3333750" cy="716702"/>
          </a:xfrm>
          <a:custGeom>
            <a:avLst/>
            <a:gdLst/>
            <a:ahLst/>
            <a:cxnLst/>
            <a:rect l="l" t="t" r="r" b="b"/>
            <a:pathLst>
              <a:path w="3333750" h="716702">
                <a:moveTo>
                  <a:pt x="0" y="0"/>
                </a:moveTo>
                <a:lnTo>
                  <a:pt x="3333750" y="0"/>
                </a:lnTo>
                <a:lnTo>
                  <a:pt x="3333750" y="716702"/>
                </a:lnTo>
                <a:lnTo>
                  <a:pt x="0" y="716702"/>
                </a:lnTo>
                <a:lnTo>
                  <a:pt x="0" y="0"/>
                </a:lnTo>
                <a:close/>
              </a:path>
            </a:pathLst>
          </a:custGeom>
          <a:blipFill>
            <a:blip r:embed="rId7"/>
            <a:stretch>
              <a:fillRect l="-13444" t="-114217" r="-13764" b="-106540"/>
            </a:stretch>
          </a:blipFill>
        </p:spPr>
        <p:txBody>
          <a:bodyPr/>
          <a:lstStyle/>
          <a:p>
            <a:endParaRPr lang="en-US"/>
          </a:p>
        </p:txBody>
      </p:sp>
      <p:sp>
        <p:nvSpPr>
          <p:cNvPr id="21" name="Freeform 21"/>
          <p:cNvSpPr/>
          <p:nvPr/>
        </p:nvSpPr>
        <p:spPr>
          <a:xfrm>
            <a:off x="15227181" y="2021621"/>
            <a:ext cx="746522" cy="952500"/>
          </a:xfrm>
          <a:custGeom>
            <a:avLst/>
            <a:gdLst/>
            <a:ahLst/>
            <a:cxnLst/>
            <a:rect l="l" t="t" r="r" b="b"/>
            <a:pathLst>
              <a:path w="746522" h="952500">
                <a:moveTo>
                  <a:pt x="0" y="0"/>
                </a:moveTo>
                <a:lnTo>
                  <a:pt x="746522" y="0"/>
                </a:lnTo>
                <a:lnTo>
                  <a:pt x="746522" y="952500"/>
                </a:lnTo>
                <a:lnTo>
                  <a:pt x="0" y="9525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2" name="TextBox 22"/>
          <p:cNvSpPr txBox="1"/>
          <p:nvPr/>
        </p:nvSpPr>
        <p:spPr>
          <a:xfrm>
            <a:off x="13790692" y="4219970"/>
            <a:ext cx="3619500" cy="1809089"/>
          </a:xfrm>
          <a:prstGeom prst="rect">
            <a:avLst/>
          </a:prstGeom>
        </p:spPr>
        <p:txBody>
          <a:bodyPr lIns="0" tIns="0" rIns="0" bIns="0" rtlCol="0" anchor="t">
            <a:spAutoFit/>
          </a:bodyPr>
          <a:lstStyle/>
          <a:p>
            <a:pPr algn="ctr">
              <a:lnSpc>
                <a:spcPts val="2879"/>
              </a:lnSpc>
            </a:pPr>
            <a:r>
              <a:rPr lang="en-US" sz="2399">
                <a:solidFill>
                  <a:srgbClr val="1F2F3A"/>
                </a:solidFill>
                <a:latin typeface="Source Sans Pro"/>
                <a:ea typeface="Source Sans Pro"/>
                <a:cs typeface="Source Sans Pro"/>
                <a:sym typeface="Source Sans Pro"/>
              </a:rPr>
              <a:t>Save Big everyday by enjoying perks, rewards, and discounts on 1,000s of brands you love in a variety of categories:</a:t>
            </a:r>
          </a:p>
        </p:txBody>
      </p:sp>
      <p:sp>
        <p:nvSpPr>
          <p:cNvPr id="23" name="TextBox 23"/>
          <p:cNvSpPr txBox="1"/>
          <p:nvPr/>
        </p:nvSpPr>
        <p:spPr>
          <a:xfrm>
            <a:off x="13733120" y="6084277"/>
            <a:ext cx="3725338" cy="2517987"/>
          </a:xfrm>
          <a:prstGeom prst="rect">
            <a:avLst/>
          </a:prstGeom>
        </p:spPr>
        <p:txBody>
          <a:bodyPr lIns="0" tIns="0" rIns="0" bIns="0" rtlCol="0" anchor="t">
            <a:spAutoFit/>
          </a:bodyPr>
          <a:lstStyle/>
          <a:p>
            <a:pPr marL="474976" lvl="1" indent="-237488" algn="l">
              <a:lnSpc>
                <a:spcPts val="2529"/>
              </a:lnSpc>
              <a:buFont typeface="Arial"/>
              <a:buChar char="•"/>
            </a:pPr>
            <a:r>
              <a:rPr lang="en-US" sz="2199">
                <a:solidFill>
                  <a:srgbClr val="1F2F3A"/>
                </a:solidFill>
                <a:latin typeface="Source Sans Pro"/>
                <a:ea typeface="Source Sans Pro"/>
                <a:cs typeface="Source Sans Pro"/>
                <a:sym typeface="Source Sans Pro"/>
              </a:rPr>
              <a:t>Travel &amp; Auto</a:t>
            </a:r>
          </a:p>
          <a:p>
            <a:pPr marL="474976" lvl="1" indent="-237488" algn="l">
              <a:lnSpc>
                <a:spcPts val="2529"/>
              </a:lnSpc>
              <a:buFont typeface="Arial"/>
              <a:buChar char="•"/>
            </a:pPr>
            <a:r>
              <a:rPr lang="en-US" sz="2199">
                <a:solidFill>
                  <a:srgbClr val="1F2F3A"/>
                </a:solidFill>
                <a:latin typeface="Source Sans Pro"/>
                <a:ea typeface="Source Sans Pro"/>
                <a:cs typeface="Source Sans Pro"/>
                <a:sym typeface="Source Sans Pro"/>
              </a:rPr>
              <a:t>Home office &amp; Electronics</a:t>
            </a:r>
          </a:p>
          <a:p>
            <a:pPr marL="474976" lvl="1" indent="-237488" algn="l">
              <a:lnSpc>
                <a:spcPts val="2529"/>
              </a:lnSpc>
              <a:buFont typeface="Arial"/>
              <a:buChar char="•"/>
            </a:pPr>
            <a:r>
              <a:rPr lang="en-US" sz="2199">
                <a:solidFill>
                  <a:srgbClr val="1F2F3A"/>
                </a:solidFill>
                <a:latin typeface="Source Sans Pro"/>
                <a:ea typeface="Source Sans Pro"/>
                <a:cs typeface="Source Sans Pro"/>
                <a:sym typeface="Source Sans Pro"/>
              </a:rPr>
              <a:t>Apparel </a:t>
            </a:r>
          </a:p>
          <a:p>
            <a:pPr marL="474976" lvl="1" indent="-237488" algn="l">
              <a:lnSpc>
                <a:spcPts val="2529"/>
              </a:lnSpc>
              <a:buFont typeface="Arial"/>
              <a:buChar char="•"/>
            </a:pPr>
            <a:r>
              <a:rPr lang="en-US" sz="2199">
                <a:solidFill>
                  <a:srgbClr val="1F2F3A"/>
                </a:solidFill>
                <a:latin typeface="Source Sans Pro"/>
                <a:ea typeface="Source Sans Pro"/>
                <a:cs typeface="Source Sans Pro"/>
                <a:sym typeface="Source Sans Pro"/>
              </a:rPr>
              <a:t>Local Deals </a:t>
            </a:r>
          </a:p>
          <a:p>
            <a:pPr marL="474976" lvl="1" indent="-237488" algn="l">
              <a:lnSpc>
                <a:spcPts val="2529"/>
              </a:lnSpc>
              <a:buFont typeface="Arial"/>
              <a:buChar char="•"/>
            </a:pPr>
            <a:r>
              <a:rPr lang="en-US" sz="2199">
                <a:solidFill>
                  <a:srgbClr val="1F2F3A"/>
                </a:solidFill>
                <a:latin typeface="Source Sans Pro"/>
                <a:ea typeface="Source Sans Pro"/>
                <a:cs typeface="Source Sans Pro"/>
                <a:sym typeface="Source Sans Pro"/>
              </a:rPr>
              <a:t>Restaurants</a:t>
            </a:r>
          </a:p>
          <a:p>
            <a:pPr marL="474976" lvl="1" indent="-237488" algn="l">
              <a:lnSpc>
                <a:spcPts val="2529"/>
              </a:lnSpc>
              <a:buFont typeface="Arial"/>
              <a:buChar char="•"/>
            </a:pPr>
            <a:r>
              <a:rPr lang="en-US" sz="2199">
                <a:solidFill>
                  <a:srgbClr val="1F2F3A"/>
                </a:solidFill>
                <a:latin typeface="Source Sans Pro"/>
                <a:ea typeface="Source Sans Pro"/>
                <a:cs typeface="Source Sans Pro"/>
                <a:sym typeface="Source Sans Pro"/>
              </a:rPr>
              <a:t>Entertainment &amp; Tickets </a:t>
            </a:r>
          </a:p>
          <a:p>
            <a:pPr marL="474976" lvl="1" indent="-237488" algn="l">
              <a:lnSpc>
                <a:spcPts val="2529"/>
              </a:lnSpc>
              <a:buFont typeface="Arial"/>
              <a:buChar char="•"/>
            </a:pPr>
            <a:r>
              <a:rPr lang="en-US" sz="2199">
                <a:solidFill>
                  <a:srgbClr val="1F2F3A"/>
                </a:solidFill>
                <a:latin typeface="Source Sans Pro"/>
                <a:ea typeface="Source Sans Pro"/>
                <a:cs typeface="Source Sans Pro"/>
                <a:sym typeface="Source Sans Pro"/>
              </a:rPr>
              <a:t>Health &amp; Wellness</a:t>
            </a:r>
          </a:p>
          <a:p>
            <a:pPr marL="474976" lvl="1" indent="-237488" algn="l">
              <a:lnSpc>
                <a:spcPts val="2529"/>
              </a:lnSpc>
              <a:buFont typeface="Arial"/>
              <a:buChar char="•"/>
            </a:pPr>
            <a:r>
              <a:rPr lang="en-US" sz="2199">
                <a:solidFill>
                  <a:srgbClr val="1F2F3A"/>
                </a:solidFill>
                <a:latin typeface="Source Sans Pro"/>
                <a:ea typeface="Source Sans Pro"/>
                <a:cs typeface="Source Sans Pro"/>
                <a:sym typeface="Source Sans Pro"/>
              </a:rPr>
              <a:t>Beauty &amp; Spa </a:t>
            </a:r>
          </a:p>
        </p:txBody>
      </p:sp>
      <p:sp>
        <p:nvSpPr>
          <p:cNvPr id="24" name="Freeform 24"/>
          <p:cNvSpPr/>
          <p:nvPr/>
        </p:nvSpPr>
        <p:spPr>
          <a:xfrm>
            <a:off x="6458096" y="2099113"/>
            <a:ext cx="1033921" cy="952500"/>
          </a:xfrm>
          <a:custGeom>
            <a:avLst/>
            <a:gdLst/>
            <a:ahLst/>
            <a:cxnLst/>
            <a:rect l="l" t="t" r="r" b="b"/>
            <a:pathLst>
              <a:path w="1033921" h="952500">
                <a:moveTo>
                  <a:pt x="0" y="0"/>
                </a:moveTo>
                <a:lnTo>
                  <a:pt x="1033921" y="0"/>
                </a:lnTo>
                <a:lnTo>
                  <a:pt x="1033921" y="952500"/>
                </a:lnTo>
                <a:lnTo>
                  <a:pt x="0" y="9525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5" name="Freeform 25"/>
          <p:cNvSpPr/>
          <p:nvPr/>
        </p:nvSpPr>
        <p:spPr>
          <a:xfrm>
            <a:off x="5196947" y="8664820"/>
            <a:ext cx="3546913" cy="682685"/>
          </a:xfrm>
          <a:custGeom>
            <a:avLst/>
            <a:gdLst/>
            <a:ahLst/>
            <a:cxnLst/>
            <a:rect l="l" t="t" r="r" b="b"/>
            <a:pathLst>
              <a:path w="3546913" h="682685">
                <a:moveTo>
                  <a:pt x="0" y="0"/>
                </a:moveTo>
                <a:lnTo>
                  <a:pt x="3546913" y="0"/>
                </a:lnTo>
                <a:lnTo>
                  <a:pt x="3546913" y="682685"/>
                </a:lnTo>
                <a:lnTo>
                  <a:pt x="0" y="682685"/>
                </a:lnTo>
                <a:lnTo>
                  <a:pt x="0" y="0"/>
                </a:lnTo>
                <a:close/>
              </a:path>
            </a:pathLst>
          </a:custGeom>
          <a:blipFill>
            <a:blip r:embed="rId12"/>
            <a:stretch>
              <a:fillRect/>
            </a:stretch>
          </a:blipFill>
        </p:spPr>
        <p:txBody>
          <a:bodyPr/>
          <a:lstStyle/>
          <a:p>
            <a:endParaRPr lang="en-US"/>
          </a:p>
        </p:txBody>
      </p:sp>
      <p:sp>
        <p:nvSpPr>
          <p:cNvPr id="26" name="TextBox 26"/>
          <p:cNvSpPr txBox="1"/>
          <p:nvPr/>
        </p:nvSpPr>
        <p:spPr>
          <a:xfrm>
            <a:off x="5165306" y="4219970"/>
            <a:ext cx="3619500" cy="2170906"/>
          </a:xfrm>
          <a:prstGeom prst="rect">
            <a:avLst/>
          </a:prstGeom>
        </p:spPr>
        <p:txBody>
          <a:bodyPr lIns="0" tIns="0" rIns="0" bIns="0" rtlCol="0" anchor="t">
            <a:spAutoFit/>
          </a:bodyPr>
          <a:lstStyle/>
          <a:p>
            <a:pPr algn="ctr">
              <a:lnSpc>
                <a:spcPts val="2879"/>
              </a:lnSpc>
            </a:pPr>
            <a:r>
              <a:rPr lang="en-US" sz="2399">
                <a:solidFill>
                  <a:srgbClr val="1F2F3A"/>
                </a:solidFill>
                <a:latin typeface="Source Sans Pro"/>
                <a:ea typeface="Source Sans Pro"/>
                <a:cs typeface="Source Sans Pro"/>
                <a:sym typeface="Source Sans Pro"/>
              </a:rPr>
              <a:t>Comprehensive financial wellness platform that provides customized solutions and insights into specific financial circumstances. Includes:</a:t>
            </a:r>
          </a:p>
        </p:txBody>
      </p:sp>
      <p:sp>
        <p:nvSpPr>
          <p:cNvPr id="27" name="TextBox 27"/>
          <p:cNvSpPr txBox="1"/>
          <p:nvPr/>
        </p:nvSpPr>
        <p:spPr>
          <a:xfrm>
            <a:off x="4998619" y="6452973"/>
            <a:ext cx="3936370" cy="2000250"/>
          </a:xfrm>
          <a:prstGeom prst="rect">
            <a:avLst/>
          </a:prstGeom>
        </p:spPr>
        <p:txBody>
          <a:bodyPr lIns="0" tIns="0" rIns="0" bIns="0" rtlCol="0" anchor="t">
            <a:spAutoFit/>
          </a:bodyPr>
          <a:lstStyle/>
          <a:p>
            <a:pPr marL="474976" lvl="1" indent="-237488" algn="l">
              <a:lnSpc>
                <a:spcPts val="2639"/>
              </a:lnSpc>
              <a:buFont typeface="Arial"/>
              <a:buChar char="•"/>
            </a:pPr>
            <a:r>
              <a:rPr lang="en-US" sz="2199">
                <a:solidFill>
                  <a:srgbClr val="1F2F3A"/>
                </a:solidFill>
                <a:latin typeface="Source Sans Pro"/>
                <a:ea typeface="Source Sans Pro"/>
                <a:cs typeface="Source Sans Pro"/>
                <a:sym typeface="Source Sans Pro"/>
              </a:rPr>
              <a:t>Certified Financial Crisis Managers </a:t>
            </a:r>
          </a:p>
          <a:p>
            <a:pPr marL="474976" lvl="1" indent="-237488" algn="l">
              <a:lnSpc>
                <a:spcPts val="2639"/>
              </a:lnSpc>
              <a:buFont typeface="Arial"/>
              <a:buChar char="•"/>
            </a:pPr>
            <a:r>
              <a:rPr lang="en-US" sz="2199">
                <a:solidFill>
                  <a:srgbClr val="1F2F3A"/>
                </a:solidFill>
                <a:latin typeface="Source Sans Pro"/>
                <a:ea typeface="Source Sans Pro"/>
                <a:cs typeface="Source Sans Pro"/>
                <a:sym typeface="Source Sans Pro"/>
              </a:rPr>
              <a:t>Financial Wellness Assessments</a:t>
            </a:r>
          </a:p>
          <a:p>
            <a:pPr marL="474976" lvl="1" indent="-237488" algn="l">
              <a:lnSpc>
                <a:spcPts val="2639"/>
              </a:lnSpc>
              <a:buFont typeface="Arial"/>
              <a:buChar char="•"/>
            </a:pPr>
            <a:r>
              <a:rPr lang="en-US" sz="2199">
                <a:solidFill>
                  <a:srgbClr val="1F2F3A"/>
                </a:solidFill>
                <a:latin typeface="Source Sans Pro"/>
                <a:ea typeface="Source Sans Pro"/>
                <a:cs typeface="Source Sans Pro"/>
                <a:sym typeface="Source Sans Pro"/>
              </a:rPr>
              <a:t>Financial Education</a:t>
            </a:r>
          </a:p>
          <a:p>
            <a:pPr marL="474976" lvl="1" indent="-237488" algn="l">
              <a:lnSpc>
                <a:spcPts val="2639"/>
              </a:lnSpc>
              <a:buFont typeface="Arial"/>
              <a:buChar char="•"/>
            </a:pPr>
            <a:r>
              <a:rPr lang="en-US" sz="2199">
                <a:solidFill>
                  <a:srgbClr val="1F2F3A"/>
                </a:solidFill>
                <a:latin typeface="Source Sans Pro"/>
                <a:ea typeface="Source Sans Pro"/>
                <a:cs typeface="Source Sans Pro"/>
                <a:sym typeface="Source Sans Pro"/>
              </a:rPr>
              <a:t>Secure Member Dashboard</a:t>
            </a:r>
          </a:p>
        </p:txBody>
      </p:sp>
      <p:sp>
        <p:nvSpPr>
          <p:cNvPr id="28" name="TextBox 28"/>
          <p:cNvSpPr txBox="1"/>
          <p:nvPr/>
        </p:nvSpPr>
        <p:spPr>
          <a:xfrm>
            <a:off x="733420" y="733398"/>
            <a:ext cx="7708745" cy="552417"/>
          </a:xfrm>
          <a:prstGeom prst="rect">
            <a:avLst/>
          </a:prstGeom>
        </p:spPr>
        <p:txBody>
          <a:bodyPr lIns="0" tIns="0" rIns="0" bIns="0" rtlCol="0" anchor="t">
            <a:spAutoFit/>
          </a:bodyPr>
          <a:lstStyle/>
          <a:p>
            <a:pPr algn="l">
              <a:lnSpc>
                <a:spcPts val="4320"/>
              </a:lnSpc>
            </a:pPr>
            <a:r>
              <a:rPr lang="en-US" sz="3600">
                <a:solidFill>
                  <a:srgbClr val="0054A6"/>
                </a:solidFill>
                <a:latin typeface="Oswald"/>
                <a:ea typeface="Oswald"/>
                <a:cs typeface="Oswald"/>
                <a:sym typeface="Oswald"/>
              </a:rPr>
              <a:t>Total Wellness Suite</a:t>
            </a:r>
          </a:p>
        </p:txBody>
      </p:sp>
      <p:sp>
        <p:nvSpPr>
          <p:cNvPr id="29" name="TextBox 29"/>
          <p:cNvSpPr txBox="1"/>
          <p:nvPr/>
        </p:nvSpPr>
        <p:spPr>
          <a:xfrm>
            <a:off x="733420" y="1466790"/>
            <a:ext cx="16687964" cy="314292"/>
          </a:xfrm>
          <a:prstGeom prst="rect">
            <a:avLst/>
          </a:prstGeom>
        </p:spPr>
        <p:txBody>
          <a:bodyPr lIns="0" tIns="0" rIns="0" bIns="0" rtlCol="0" anchor="t">
            <a:spAutoFit/>
          </a:bodyPr>
          <a:lstStyle/>
          <a:p>
            <a:pPr algn="l">
              <a:lnSpc>
                <a:spcPts val="2400"/>
              </a:lnSpc>
              <a:spcBef>
                <a:spcPct val="0"/>
              </a:spcBef>
            </a:pPr>
            <a:r>
              <a:rPr lang="en-US" sz="2000">
                <a:solidFill>
                  <a:srgbClr val="1F2F3A"/>
                </a:solidFill>
                <a:latin typeface="Source Sans Pro"/>
                <a:ea typeface="Source Sans Pro"/>
                <a:cs typeface="Source Sans Pro"/>
                <a:sym typeface="Source Sans Pro"/>
              </a:rPr>
              <a:t>Benefits are included with the Family Defender to help members achieve holistic legal and financial wellness.</a:t>
            </a:r>
          </a:p>
        </p:txBody>
      </p:sp>
      <p:grpSp>
        <p:nvGrpSpPr>
          <p:cNvPr id="30" name="Group 30"/>
          <p:cNvGrpSpPr/>
          <p:nvPr/>
        </p:nvGrpSpPr>
        <p:grpSpPr>
          <a:xfrm>
            <a:off x="1094406" y="3067901"/>
            <a:ext cx="3190383" cy="1066040"/>
            <a:chOff x="0" y="0"/>
            <a:chExt cx="718403" cy="240048"/>
          </a:xfrm>
        </p:grpSpPr>
        <p:sp>
          <p:nvSpPr>
            <p:cNvPr id="31" name="Freeform 31"/>
            <p:cNvSpPr/>
            <p:nvPr/>
          </p:nvSpPr>
          <p:spPr>
            <a:xfrm>
              <a:off x="0" y="0"/>
              <a:ext cx="718403" cy="240048"/>
            </a:xfrm>
            <a:custGeom>
              <a:avLst/>
              <a:gdLst/>
              <a:ahLst/>
              <a:cxnLst/>
              <a:rect l="l" t="t" r="r" b="b"/>
              <a:pathLst>
                <a:path w="718403" h="240048">
                  <a:moveTo>
                    <a:pt x="0" y="0"/>
                  </a:moveTo>
                  <a:lnTo>
                    <a:pt x="718403" y="0"/>
                  </a:lnTo>
                  <a:lnTo>
                    <a:pt x="718403" y="240048"/>
                  </a:lnTo>
                  <a:lnTo>
                    <a:pt x="0" y="240048"/>
                  </a:lnTo>
                  <a:close/>
                </a:path>
              </a:pathLst>
            </a:custGeom>
            <a:solidFill>
              <a:srgbClr val="FFFFFF"/>
            </a:solidFill>
          </p:spPr>
          <p:txBody>
            <a:bodyPr/>
            <a:lstStyle/>
            <a:p>
              <a:endParaRPr lang="en-US"/>
            </a:p>
          </p:txBody>
        </p:sp>
        <p:sp>
          <p:nvSpPr>
            <p:cNvPr id="32" name="TextBox 32"/>
            <p:cNvSpPr txBox="1"/>
            <p:nvPr/>
          </p:nvSpPr>
          <p:spPr>
            <a:xfrm>
              <a:off x="0" y="38100"/>
              <a:ext cx="718403" cy="201948"/>
            </a:xfrm>
            <a:prstGeom prst="rect">
              <a:avLst/>
            </a:prstGeom>
          </p:spPr>
          <p:txBody>
            <a:bodyPr lIns="0" tIns="0" rIns="0" bIns="0" rtlCol="0" anchor="ctr"/>
            <a:lstStyle/>
            <a:p>
              <a:pPr algn="ctr">
                <a:lnSpc>
                  <a:spcPts val="3079"/>
                </a:lnSpc>
              </a:pPr>
              <a:r>
                <a:rPr lang="en-US" sz="2799">
                  <a:solidFill>
                    <a:srgbClr val="0054A6"/>
                  </a:solidFill>
                  <a:latin typeface="Oswald"/>
                  <a:ea typeface="Oswald"/>
                  <a:cs typeface="Oswald"/>
                  <a:sym typeface="Oswald"/>
                </a:rPr>
                <a:t>Legal Document Library &amp; DIY Legal Forms</a:t>
              </a:r>
            </a:p>
          </p:txBody>
        </p:sp>
      </p:grpSp>
      <p:grpSp>
        <p:nvGrpSpPr>
          <p:cNvPr id="33" name="Group 33"/>
          <p:cNvGrpSpPr/>
          <p:nvPr/>
        </p:nvGrpSpPr>
        <p:grpSpPr>
          <a:xfrm>
            <a:off x="5749459" y="3067901"/>
            <a:ext cx="2451195" cy="1066040"/>
            <a:chOff x="0" y="0"/>
            <a:chExt cx="551954" cy="240048"/>
          </a:xfrm>
        </p:grpSpPr>
        <p:sp>
          <p:nvSpPr>
            <p:cNvPr id="34" name="Freeform 34"/>
            <p:cNvSpPr/>
            <p:nvPr/>
          </p:nvSpPr>
          <p:spPr>
            <a:xfrm>
              <a:off x="0" y="0"/>
              <a:ext cx="551954" cy="240048"/>
            </a:xfrm>
            <a:custGeom>
              <a:avLst/>
              <a:gdLst/>
              <a:ahLst/>
              <a:cxnLst/>
              <a:rect l="l" t="t" r="r" b="b"/>
              <a:pathLst>
                <a:path w="551954" h="240048">
                  <a:moveTo>
                    <a:pt x="0" y="0"/>
                  </a:moveTo>
                  <a:lnTo>
                    <a:pt x="551954" y="0"/>
                  </a:lnTo>
                  <a:lnTo>
                    <a:pt x="551954" y="240048"/>
                  </a:lnTo>
                  <a:lnTo>
                    <a:pt x="0" y="240048"/>
                  </a:lnTo>
                  <a:close/>
                </a:path>
              </a:pathLst>
            </a:custGeom>
            <a:solidFill>
              <a:srgbClr val="FFFFFF"/>
            </a:solidFill>
          </p:spPr>
          <p:txBody>
            <a:bodyPr/>
            <a:lstStyle/>
            <a:p>
              <a:endParaRPr lang="en-US"/>
            </a:p>
          </p:txBody>
        </p:sp>
        <p:sp>
          <p:nvSpPr>
            <p:cNvPr id="35" name="TextBox 35"/>
            <p:cNvSpPr txBox="1"/>
            <p:nvPr/>
          </p:nvSpPr>
          <p:spPr>
            <a:xfrm>
              <a:off x="0" y="38100"/>
              <a:ext cx="551954" cy="201948"/>
            </a:xfrm>
            <a:prstGeom prst="rect">
              <a:avLst/>
            </a:prstGeom>
          </p:spPr>
          <p:txBody>
            <a:bodyPr lIns="0" tIns="0" rIns="0" bIns="0" rtlCol="0" anchor="ctr"/>
            <a:lstStyle/>
            <a:p>
              <a:pPr algn="ctr">
                <a:lnSpc>
                  <a:spcPts val="3079"/>
                </a:lnSpc>
              </a:pPr>
              <a:r>
                <a:rPr lang="en-US" sz="2799">
                  <a:solidFill>
                    <a:srgbClr val="6E6E6E"/>
                  </a:solidFill>
                  <a:latin typeface="Oswald"/>
                  <a:ea typeface="Oswald"/>
                  <a:cs typeface="Oswald"/>
                  <a:sym typeface="Oswald"/>
                </a:rPr>
                <a:t>Financial Wellness Suite</a:t>
              </a:r>
            </a:p>
          </p:txBody>
        </p:sp>
      </p:grpSp>
      <p:grpSp>
        <p:nvGrpSpPr>
          <p:cNvPr id="36" name="Group 36"/>
          <p:cNvGrpSpPr/>
          <p:nvPr/>
        </p:nvGrpSpPr>
        <p:grpSpPr>
          <a:xfrm>
            <a:off x="10216167" y="3067901"/>
            <a:ext cx="2158600" cy="1066040"/>
            <a:chOff x="0" y="0"/>
            <a:chExt cx="486068" cy="240048"/>
          </a:xfrm>
        </p:grpSpPr>
        <p:sp>
          <p:nvSpPr>
            <p:cNvPr id="37" name="Freeform 37"/>
            <p:cNvSpPr/>
            <p:nvPr/>
          </p:nvSpPr>
          <p:spPr>
            <a:xfrm>
              <a:off x="0" y="0"/>
              <a:ext cx="486068" cy="240048"/>
            </a:xfrm>
            <a:custGeom>
              <a:avLst/>
              <a:gdLst/>
              <a:ahLst/>
              <a:cxnLst/>
              <a:rect l="l" t="t" r="r" b="b"/>
              <a:pathLst>
                <a:path w="486068" h="240048">
                  <a:moveTo>
                    <a:pt x="0" y="0"/>
                  </a:moveTo>
                  <a:lnTo>
                    <a:pt x="486068" y="0"/>
                  </a:lnTo>
                  <a:lnTo>
                    <a:pt x="486068" y="240048"/>
                  </a:lnTo>
                  <a:lnTo>
                    <a:pt x="0" y="240048"/>
                  </a:lnTo>
                  <a:close/>
                </a:path>
              </a:pathLst>
            </a:custGeom>
            <a:solidFill>
              <a:srgbClr val="FFFFFF"/>
            </a:solidFill>
          </p:spPr>
          <p:txBody>
            <a:bodyPr/>
            <a:lstStyle/>
            <a:p>
              <a:endParaRPr lang="en-US"/>
            </a:p>
          </p:txBody>
        </p:sp>
        <p:sp>
          <p:nvSpPr>
            <p:cNvPr id="38" name="TextBox 38"/>
            <p:cNvSpPr txBox="1"/>
            <p:nvPr/>
          </p:nvSpPr>
          <p:spPr>
            <a:xfrm>
              <a:off x="0" y="38100"/>
              <a:ext cx="486068" cy="201948"/>
            </a:xfrm>
            <a:prstGeom prst="rect">
              <a:avLst/>
            </a:prstGeom>
          </p:spPr>
          <p:txBody>
            <a:bodyPr lIns="0" tIns="0" rIns="0" bIns="0" rtlCol="0" anchor="ctr"/>
            <a:lstStyle/>
            <a:p>
              <a:pPr algn="ctr">
                <a:lnSpc>
                  <a:spcPts val="3079"/>
                </a:lnSpc>
              </a:pPr>
              <a:r>
                <a:rPr lang="en-US" sz="2799">
                  <a:solidFill>
                    <a:srgbClr val="B4975A"/>
                  </a:solidFill>
                  <a:latin typeface="Oswald"/>
                  <a:ea typeface="Oswald"/>
                  <a:cs typeface="Oswald"/>
                  <a:sym typeface="Oswald"/>
                </a:rPr>
                <a:t>Tax Coaching &amp; Preparation</a:t>
              </a:r>
            </a:p>
          </p:txBody>
        </p:sp>
      </p:grpSp>
      <p:grpSp>
        <p:nvGrpSpPr>
          <p:cNvPr id="39" name="Group 39"/>
          <p:cNvGrpSpPr/>
          <p:nvPr/>
        </p:nvGrpSpPr>
        <p:grpSpPr>
          <a:xfrm>
            <a:off x="14964042" y="3067901"/>
            <a:ext cx="1272799" cy="1066040"/>
            <a:chOff x="0" y="0"/>
            <a:chExt cx="286606" cy="240048"/>
          </a:xfrm>
        </p:grpSpPr>
        <p:sp>
          <p:nvSpPr>
            <p:cNvPr id="40" name="Freeform 40"/>
            <p:cNvSpPr/>
            <p:nvPr/>
          </p:nvSpPr>
          <p:spPr>
            <a:xfrm>
              <a:off x="0" y="0"/>
              <a:ext cx="286606" cy="240048"/>
            </a:xfrm>
            <a:custGeom>
              <a:avLst/>
              <a:gdLst/>
              <a:ahLst/>
              <a:cxnLst/>
              <a:rect l="l" t="t" r="r" b="b"/>
              <a:pathLst>
                <a:path w="286606" h="240048">
                  <a:moveTo>
                    <a:pt x="0" y="0"/>
                  </a:moveTo>
                  <a:lnTo>
                    <a:pt x="286606" y="0"/>
                  </a:lnTo>
                  <a:lnTo>
                    <a:pt x="286606" y="240048"/>
                  </a:lnTo>
                  <a:lnTo>
                    <a:pt x="0" y="240048"/>
                  </a:lnTo>
                  <a:close/>
                </a:path>
              </a:pathLst>
            </a:custGeom>
            <a:solidFill>
              <a:srgbClr val="FFFFFF"/>
            </a:solidFill>
          </p:spPr>
          <p:txBody>
            <a:bodyPr/>
            <a:lstStyle/>
            <a:p>
              <a:endParaRPr lang="en-US"/>
            </a:p>
          </p:txBody>
        </p:sp>
        <p:sp>
          <p:nvSpPr>
            <p:cNvPr id="41" name="TextBox 41"/>
            <p:cNvSpPr txBox="1"/>
            <p:nvPr/>
          </p:nvSpPr>
          <p:spPr>
            <a:xfrm>
              <a:off x="0" y="38100"/>
              <a:ext cx="286606" cy="201948"/>
            </a:xfrm>
            <a:prstGeom prst="rect">
              <a:avLst/>
            </a:prstGeom>
          </p:spPr>
          <p:txBody>
            <a:bodyPr lIns="0" tIns="0" rIns="0" bIns="0" rtlCol="0" anchor="ctr"/>
            <a:lstStyle/>
            <a:p>
              <a:pPr algn="ctr">
                <a:lnSpc>
                  <a:spcPts val="3079"/>
                </a:lnSpc>
              </a:pPr>
              <a:r>
                <a:rPr lang="en-US" sz="2799">
                  <a:solidFill>
                    <a:srgbClr val="B4CCE4"/>
                  </a:solidFill>
                  <a:latin typeface="Oswald"/>
                  <a:ea typeface="Oswald"/>
                  <a:cs typeface="Oswald"/>
                  <a:sym typeface="Oswald"/>
                </a:rPr>
                <a:t>Perks Program</a:t>
              </a:r>
            </a:p>
          </p:txBody>
        </p:sp>
      </p:grpSp>
      <p:sp>
        <p:nvSpPr>
          <p:cNvPr id="42" name="Freeform 25">
            <a:extLst>
              <a:ext uri="{FF2B5EF4-FFF2-40B4-BE49-F238E27FC236}">
                <a16:creationId xmlns:a16="http://schemas.microsoft.com/office/drawing/2014/main" id="{86F7EF1B-19FA-D7A5-9EB2-79AEBA62D731}"/>
              </a:ext>
            </a:extLst>
          </p:cNvPr>
          <p:cNvSpPr/>
          <p:nvPr/>
        </p:nvSpPr>
        <p:spPr>
          <a:xfrm>
            <a:off x="9485717" y="8681828"/>
            <a:ext cx="3546913" cy="682685"/>
          </a:xfrm>
          <a:custGeom>
            <a:avLst/>
            <a:gdLst/>
            <a:ahLst/>
            <a:cxnLst/>
            <a:rect l="l" t="t" r="r" b="b"/>
            <a:pathLst>
              <a:path w="3546913" h="682685">
                <a:moveTo>
                  <a:pt x="0" y="0"/>
                </a:moveTo>
                <a:lnTo>
                  <a:pt x="3546913" y="0"/>
                </a:lnTo>
                <a:lnTo>
                  <a:pt x="3546913" y="682685"/>
                </a:lnTo>
                <a:lnTo>
                  <a:pt x="0" y="682685"/>
                </a:lnTo>
                <a:lnTo>
                  <a:pt x="0" y="0"/>
                </a:lnTo>
                <a:close/>
              </a:path>
            </a:pathLst>
          </a:custGeom>
          <a:blipFill>
            <a:blip r:embed="rId1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677084" y="9654037"/>
            <a:ext cx="925116" cy="203582"/>
          </a:xfrm>
          <a:prstGeom prst="rect">
            <a:avLst/>
          </a:prstGeom>
        </p:spPr>
        <p:txBody>
          <a:bodyPr wrap="square" lIns="0" tIns="0" rIns="0" bIns="0" rtlCol="0" anchor="t">
            <a:spAutoFit/>
          </a:bodyPr>
          <a:lstStyle/>
          <a:p>
            <a:pPr algn="ctr">
              <a:lnSpc>
                <a:spcPts val="1679"/>
              </a:lnSpc>
              <a:spcBef>
                <a:spcPct val="0"/>
              </a:spcBef>
            </a:pPr>
            <a:r>
              <a:rPr lang="en-US" sz="1199" dirty="0">
                <a:solidFill>
                  <a:srgbClr val="1F2F3A"/>
                </a:solidFill>
                <a:latin typeface="Source Sans Pro"/>
                <a:ea typeface="Source Sans Pro"/>
                <a:cs typeface="Source Sans Pro"/>
                <a:sym typeface="Source Sans Pro"/>
              </a:rPr>
              <a:t>Rev. 3/25</a:t>
            </a:r>
          </a:p>
        </p:txBody>
      </p:sp>
      <p:sp>
        <p:nvSpPr>
          <p:cNvPr id="3" name="TextBox 3"/>
          <p:cNvSpPr txBox="1"/>
          <p:nvPr/>
        </p:nvSpPr>
        <p:spPr>
          <a:xfrm>
            <a:off x="1028700" y="9364042"/>
            <a:ext cx="16230600" cy="488117"/>
          </a:xfrm>
          <a:prstGeom prst="rect">
            <a:avLst/>
          </a:prstGeom>
        </p:spPr>
        <p:txBody>
          <a:bodyPr lIns="0" tIns="0" rIns="0" bIns="0" rtlCol="0" anchor="t">
            <a:spAutoFit/>
          </a:bodyPr>
          <a:lstStyle/>
          <a:p>
            <a:pPr algn="just">
              <a:lnSpc>
                <a:spcPts val="1959"/>
              </a:lnSpc>
            </a:pPr>
            <a:r>
              <a:rPr lang="en-US" sz="1399" i="1">
                <a:solidFill>
                  <a:srgbClr val="6E6E6E"/>
                </a:solidFill>
                <a:latin typeface="Source Sans Pro Italics"/>
                <a:ea typeface="Source Sans Pro Italics"/>
                <a:cs typeface="Source Sans Pro Italics"/>
                <a:sym typeface="Source Sans Pro Italics"/>
              </a:rPr>
              <a:t>Once enrolled in coverage, members will receive a certificate describing the exact coverage benefit purchased. This flyer explains the general purposes of the insurance, but in no way changes or affects the insurance afforded under the policy issued. All coverage is to be subject to actual policy conditions and exclusions. Not sponsored or approved by the United States Government or any Department or Agency thereof.</a:t>
            </a:r>
          </a:p>
        </p:txBody>
      </p:sp>
      <p:sp>
        <p:nvSpPr>
          <p:cNvPr id="4" name="AutoShape 4"/>
          <p:cNvSpPr/>
          <p:nvPr/>
        </p:nvSpPr>
        <p:spPr>
          <a:xfrm>
            <a:off x="1839044" y="6176206"/>
            <a:ext cx="2402853" cy="0"/>
          </a:xfrm>
          <a:prstGeom prst="line">
            <a:avLst/>
          </a:prstGeom>
          <a:ln w="38100" cap="flat">
            <a:solidFill>
              <a:srgbClr val="B4975A"/>
            </a:solidFill>
            <a:prstDash val="solid"/>
            <a:headEnd type="none" w="sm" len="sm"/>
            <a:tailEnd type="none" w="sm" len="sm"/>
          </a:ln>
        </p:spPr>
        <p:txBody>
          <a:bodyPr/>
          <a:lstStyle/>
          <a:p>
            <a:endParaRPr lang="en-US"/>
          </a:p>
        </p:txBody>
      </p:sp>
      <p:sp>
        <p:nvSpPr>
          <p:cNvPr id="5" name="AutoShape 5"/>
          <p:cNvSpPr/>
          <p:nvPr/>
        </p:nvSpPr>
        <p:spPr>
          <a:xfrm flipV="1">
            <a:off x="3070015" y="2556135"/>
            <a:ext cx="0" cy="1431953"/>
          </a:xfrm>
          <a:prstGeom prst="line">
            <a:avLst/>
          </a:prstGeom>
          <a:ln w="123825" cap="flat">
            <a:solidFill>
              <a:srgbClr val="B4CCE4"/>
            </a:solidFill>
            <a:prstDash val="solid"/>
            <a:headEnd type="none" w="sm" len="sm"/>
            <a:tailEnd type="none" w="sm" len="sm"/>
          </a:ln>
        </p:spPr>
        <p:txBody>
          <a:bodyPr/>
          <a:lstStyle/>
          <a:p>
            <a:endParaRPr lang="en-US"/>
          </a:p>
        </p:txBody>
      </p:sp>
      <p:sp>
        <p:nvSpPr>
          <p:cNvPr id="6" name="AutoShape 6"/>
          <p:cNvSpPr/>
          <p:nvPr/>
        </p:nvSpPr>
        <p:spPr>
          <a:xfrm flipH="1">
            <a:off x="1028700" y="2618937"/>
            <a:ext cx="2041315" cy="0"/>
          </a:xfrm>
          <a:prstGeom prst="line">
            <a:avLst/>
          </a:prstGeom>
          <a:ln w="123825" cap="flat">
            <a:solidFill>
              <a:srgbClr val="B4CCE4"/>
            </a:solidFill>
            <a:prstDash val="solid"/>
            <a:headEnd type="none" w="sm" len="sm"/>
            <a:tailEnd type="none" w="sm" len="sm"/>
          </a:ln>
        </p:spPr>
        <p:txBody>
          <a:bodyPr/>
          <a:lstStyle/>
          <a:p>
            <a:endParaRPr lang="en-US"/>
          </a:p>
        </p:txBody>
      </p:sp>
      <p:sp>
        <p:nvSpPr>
          <p:cNvPr id="7" name="AutoShape 7"/>
          <p:cNvSpPr/>
          <p:nvPr/>
        </p:nvSpPr>
        <p:spPr>
          <a:xfrm flipV="1">
            <a:off x="1091502" y="2556135"/>
            <a:ext cx="0" cy="6437883"/>
          </a:xfrm>
          <a:prstGeom prst="line">
            <a:avLst/>
          </a:prstGeom>
          <a:ln w="123825" cap="flat">
            <a:solidFill>
              <a:srgbClr val="B4CCE4"/>
            </a:solidFill>
            <a:prstDash val="solid"/>
            <a:headEnd type="none" w="sm" len="sm"/>
            <a:tailEnd type="none" w="sm" len="sm"/>
          </a:ln>
        </p:spPr>
        <p:txBody>
          <a:bodyPr/>
          <a:lstStyle/>
          <a:p>
            <a:endParaRPr lang="en-US"/>
          </a:p>
        </p:txBody>
      </p:sp>
      <p:sp>
        <p:nvSpPr>
          <p:cNvPr id="8" name="AutoShape 8"/>
          <p:cNvSpPr/>
          <p:nvPr/>
        </p:nvSpPr>
        <p:spPr>
          <a:xfrm flipH="1">
            <a:off x="1028700" y="8931216"/>
            <a:ext cx="2041315" cy="0"/>
          </a:xfrm>
          <a:prstGeom prst="line">
            <a:avLst/>
          </a:prstGeom>
          <a:ln w="123825" cap="flat">
            <a:solidFill>
              <a:srgbClr val="B4CCE4"/>
            </a:solidFill>
            <a:prstDash val="solid"/>
            <a:headEnd type="none" w="sm" len="sm"/>
            <a:tailEnd type="none" w="sm" len="sm"/>
          </a:ln>
        </p:spPr>
        <p:txBody>
          <a:bodyPr/>
          <a:lstStyle/>
          <a:p>
            <a:endParaRPr lang="en-US"/>
          </a:p>
        </p:txBody>
      </p:sp>
      <p:sp>
        <p:nvSpPr>
          <p:cNvPr id="9" name="AutoShape 9"/>
          <p:cNvSpPr/>
          <p:nvPr/>
        </p:nvSpPr>
        <p:spPr>
          <a:xfrm flipV="1">
            <a:off x="3007213" y="8278041"/>
            <a:ext cx="0" cy="715976"/>
          </a:xfrm>
          <a:prstGeom prst="line">
            <a:avLst/>
          </a:prstGeom>
          <a:ln w="123825" cap="flat">
            <a:solidFill>
              <a:srgbClr val="B4CCE4"/>
            </a:solidFill>
            <a:prstDash val="solid"/>
            <a:headEnd type="none" w="sm" len="sm"/>
            <a:tailEnd type="none" w="sm" len="sm"/>
          </a:ln>
        </p:spPr>
        <p:txBody>
          <a:bodyPr/>
          <a:lstStyle/>
          <a:p>
            <a:endParaRPr lang="en-US"/>
          </a:p>
        </p:txBody>
      </p:sp>
      <p:sp>
        <p:nvSpPr>
          <p:cNvPr id="10" name="AutoShape 10"/>
          <p:cNvSpPr/>
          <p:nvPr/>
        </p:nvSpPr>
        <p:spPr>
          <a:xfrm flipH="1">
            <a:off x="1028700" y="1269170"/>
            <a:ext cx="1020658" cy="0"/>
          </a:xfrm>
          <a:prstGeom prst="line">
            <a:avLst/>
          </a:prstGeom>
          <a:ln w="123825" cap="flat">
            <a:solidFill>
              <a:srgbClr val="B4975A"/>
            </a:solidFill>
            <a:prstDash val="solid"/>
            <a:headEnd type="none" w="sm" len="sm"/>
            <a:tailEnd type="none" w="sm" len="sm"/>
          </a:ln>
        </p:spPr>
        <p:txBody>
          <a:bodyPr/>
          <a:lstStyle/>
          <a:p>
            <a:endParaRPr lang="en-US"/>
          </a:p>
        </p:txBody>
      </p:sp>
      <p:sp>
        <p:nvSpPr>
          <p:cNvPr id="11" name="TextBox 11"/>
          <p:cNvSpPr txBox="1"/>
          <p:nvPr/>
        </p:nvSpPr>
        <p:spPr>
          <a:xfrm>
            <a:off x="1839044" y="4323644"/>
            <a:ext cx="6949950" cy="1191161"/>
          </a:xfrm>
          <a:prstGeom prst="rect">
            <a:avLst/>
          </a:prstGeom>
        </p:spPr>
        <p:txBody>
          <a:bodyPr lIns="0" tIns="0" rIns="0" bIns="0" rtlCol="0" anchor="t">
            <a:spAutoFit/>
          </a:bodyPr>
          <a:lstStyle/>
          <a:p>
            <a:pPr algn="l">
              <a:lnSpc>
                <a:spcPts val="8965"/>
              </a:lnSpc>
            </a:pPr>
            <a:r>
              <a:rPr lang="en-US" sz="8965" b="1">
                <a:solidFill>
                  <a:srgbClr val="0054A6"/>
                </a:solidFill>
                <a:latin typeface="Source Sans Pro Bold"/>
                <a:ea typeface="Source Sans Pro Bold"/>
                <a:cs typeface="Source Sans Pro Bold"/>
                <a:sym typeface="Source Sans Pro Bold"/>
              </a:rPr>
              <a:t>THANK YOU</a:t>
            </a:r>
          </a:p>
        </p:txBody>
      </p:sp>
      <p:sp>
        <p:nvSpPr>
          <p:cNvPr id="12" name="TextBox 12"/>
          <p:cNvSpPr txBox="1"/>
          <p:nvPr/>
        </p:nvSpPr>
        <p:spPr>
          <a:xfrm>
            <a:off x="1839044" y="5504900"/>
            <a:ext cx="6766591" cy="428897"/>
          </a:xfrm>
          <a:prstGeom prst="rect">
            <a:avLst/>
          </a:prstGeom>
        </p:spPr>
        <p:txBody>
          <a:bodyPr lIns="0" tIns="0" rIns="0" bIns="0" rtlCol="0" anchor="t">
            <a:spAutoFit/>
          </a:bodyPr>
          <a:lstStyle/>
          <a:p>
            <a:pPr algn="l">
              <a:lnSpc>
                <a:spcPts val="3444"/>
              </a:lnSpc>
            </a:pPr>
            <a:r>
              <a:rPr lang="en-US" sz="2943" spc="147">
                <a:solidFill>
                  <a:srgbClr val="6E6E6E"/>
                </a:solidFill>
                <a:latin typeface="Oswald"/>
                <a:ea typeface="Oswald"/>
                <a:cs typeface="Oswald"/>
                <a:sym typeface="Oswald"/>
              </a:rPr>
              <a:t>CONTACT US</a:t>
            </a:r>
          </a:p>
        </p:txBody>
      </p:sp>
      <p:sp>
        <p:nvSpPr>
          <p:cNvPr id="13" name="TextBox 13"/>
          <p:cNvSpPr txBox="1"/>
          <p:nvPr/>
        </p:nvSpPr>
        <p:spPr>
          <a:xfrm>
            <a:off x="1839044" y="6357299"/>
            <a:ext cx="6949950" cy="1564274"/>
          </a:xfrm>
          <a:prstGeom prst="rect">
            <a:avLst/>
          </a:prstGeom>
        </p:spPr>
        <p:txBody>
          <a:bodyPr lIns="0" tIns="0" rIns="0" bIns="0" rtlCol="0" anchor="t">
            <a:spAutoFit/>
          </a:bodyPr>
          <a:lstStyle/>
          <a:p>
            <a:pPr algn="just">
              <a:lnSpc>
                <a:spcPts val="3079"/>
              </a:lnSpc>
            </a:pPr>
            <a:r>
              <a:rPr lang="en-US" sz="2199" spc="329" dirty="0">
                <a:solidFill>
                  <a:srgbClr val="1F2F3A"/>
                </a:solidFill>
                <a:latin typeface="Source Sans Pro"/>
                <a:ea typeface="Source Sans Pro"/>
                <a:cs typeface="Source Sans Pro"/>
                <a:sym typeface="Source Sans Pro"/>
              </a:rPr>
              <a:t>Direct: (904)448-6000</a:t>
            </a:r>
          </a:p>
          <a:p>
            <a:pPr algn="just">
              <a:lnSpc>
                <a:spcPts val="3079"/>
              </a:lnSpc>
            </a:pPr>
            <a:r>
              <a:rPr lang="en-US" sz="2199" spc="329" dirty="0">
                <a:solidFill>
                  <a:srgbClr val="1F2F3A"/>
                </a:solidFill>
                <a:latin typeface="Source Sans Pro"/>
                <a:ea typeface="Source Sans Pro"/>
                <a:cs typeface="Source Sans Pro"/>
                <a:sym typeface="Source Sans Pro"/>
              </a:rPr>
              <a:t>Toll Free: 800-356-LAWS(5297)</a:t>
            </a:r>
          </a:p>
          <a:p>
            <a:pPr algn="just">
              <a:lnSpc>
                <a:spcPts val="3079"/>
              </a:lnSpc>
            </a:pPr>
            <a:r>
              <a:rPr lang="en-US" sz="2199" spc="329" dirty="0">
                <a:solidFill>
                  <a:srgbClr val="1F2F3A"/>
                </a:solidFill>
                <a:latin typeface="Source Sans Pro"/>
                <a:ea typeface="Source Sans Pro"/>
                <a:cs typeface="Source Sans Pro"/>
                <a:sym typeface="Source Sans Pro"/>
                <a:hlinkClick r:id="rId2" tooltip="mailto:alynn@uslegalservices.net"/>
              </a:rPr>
              <a:t>info@uslegalservices.net</a:t>
            </a:r>
            <a:endParaRPr lang="en-US" sz="2199" spc="329" dirty="0">
              <a:solidFill>
                <a:srgbClr val="1F2F3A"/>
              </a:solidFill>
              <a:latin typeface="Source Sans Pro"/>
              <a:ea typeface="Source Sans Pro"/>
              <a:cs typeface="Source Sans Pro"/>
              <a:sym typeface="Source Sans Pro"/>
              <a:hlinkClick r:id="rId3" tooltip="mailto:alynn@uslegalservices.net"/>
            </a:endParaRPr>
          </a:p>
          <a:p>
            <a:pPr algn="just">
              <a:lnSpc>
                <a:spcPts val="3079"/>
              </a:lnSpc>
            </a:pPr>
            <a:r>
              <a:rPr lang="en-US" sz="2199" spc="329" dirty="0">
                <a:solidFill>
                  <a:srgbClr val="1F2F3A"/>
                </a:solidFill>
                <a:latin typeface="Source Sans Pro"/>
                <a:ea typeface="Source Sans Pro"/>
                <a:cs typeface="Source Sans Pro"/>
                <a:sym typeface="Source Sans Pro"/>
              </a:rPr>
              <a:t>www.uslegalservices.net</a:t>
            </a:r>
          </a:p>
        </p:txBody>
      </p:sp>
      <p:sp>
        <p:nvSpPr>
          <p:cNvPr id="14" name="TextBox 14"/>
          <p:cNvSpPr txBox="1"/>
          <p:nvPr/>
        </p:nvSpPr>
        <p:spPr>
          <a:xfrm>
            <a:off x="1028700" y="1433624"/>
            <a:ext cx="6649674" cy="246918"/>
          </a:xfrm>
          <a:prstGeom prst="rect">
            <a:avLst/>
          </a:prstGeom>
        </p:spPr>
        <p:txBody>
          <a:bodyPr lIns="0" tIns="0" rIns="0" bIns="0" rtlCol="0" anchor="t">
            <a:spAutoFit/>
          </a:bodyPr>
          <a:lstStyle/>
          <a:p>
            <a:pPr algn="l">
              <a:lnSpc>
                <a:spcPts val="2158"/>
              </a:lnSpc>
            </a:pPr>
            <a:r>
              <a:rPr lang="en-US" sz="1541" spc="231">
                <a:solidFill>
                  <a:srgbClr val="1F2F3A"/>
                </a:solidFill>
                <a:latin typeface="Source Sans Pro"/>
                <a:ea typeface="Source Sans Pro"/>
                <a:cs typeface="Source Sans Pro"/>
                <a:sym typeface="Source Sans Pro"/>
              </a:rPr>
              <a:t>PROVIDING JUSTICE FOR ALL SINCE 1974</a:t>
            </a:r>
          </a:p>
        </p:txBody>
      </p:sp>
      <p:sp>
        <p:nvSpPr>
          <p:cNvPr id="15" name="Freeform 15"/>
          <p:cNvSpPr/>
          <p:nvPr/>
        </p:nvSpPr>
        <p:spPr>
          <a:xfrm>
            <a:off x="15046922" y="6894489"/>
            <a:ext cx="2212378" cy="2212378"/>
          </a:xfrm>
          <a:custGeom>
            <a:avLst/>
            <a:gdLst/>
            <a:ahLst/>
            <a:cxnLst/>
            <a:rect l="l" t="t" r="r" b="b"/>
            <a:pathLst>
              <a:path w="2212378" h="2212378">
                <a:moveTo>
                  <a:pt x="0" y="0"/>
                </a:moveTo>
                <a:lnTo>
                  <a:pt x="2212378" y="0"/>
                </a:lnTo>
                <a:lnTo>
                  <a:pt x="2212378" y="2212378"/>
                </a:lnTo>
                <a:lnTo>
                  <a:pt x="0" y="2212378"/>
                </a:lnTo>
                <a:lnTo>
                  <a:pt x="0" y="0"/>
                </a:lnTo>
                <a:close/>
              </a:path>
            </a:pathLst>
          </a:custGeom>
          <a:blipFill>
            <a:blip r:embed="rId4"/>
            <a:stretch>
              <a:fillRect/>
            </a:stretch>
          </a:blipFill>
        </p:spPr>
        <p:txBody>
          <a:bodyPr/>
          <a:lstStyle/>
          <a:p>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801</Words>
  <Application>Microsoft Office PowerPoint</Application>
  <PresentationFormat>Custom</PresentationFormat>
  <Paragraphs>158</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Source Sans Pro Bold</vt:lpstr>
      <vt:lpstr>Arial</vt:lpstr>
      <vt:lpstr>Source Sans Pro Italics</vt:lpstr>
      <vt:lpstr>Oswald Bold</vt:lpstr>
      <vt:lpstr>Source Sans Pro</vt:lpstr>
      <vt:lpstr>Oswald</vt:lpstr>
      <vt:lpstr>Brittany</vt:lpstr>
      <vt:lpstr>Calibri</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2024 Family Defender Employee PPT</dc:title>
  <dc:creator>Antoinette Ledbetter</dc:creator>
  <cp:lastModifiedBy>Antoinette Ledbetter</cp:lastModifiedBy>
  <cp:revision>5</cp:revision>
  <dcterms:created xsi:type="dcterms:W3CDTF">2006-08-16T00:00:00Z</dcterms:created>
  <dcterms:modified xsi:type="dcterms:W3CDTF">2025-09-16T16:19:22Z</dcterms:modified>
  <dc:identifier>DAGG0ixZ9Tk</dc:identifier>
</cp:coreProperties>
</file>