
<file path=[Content_Types].xml><?xml version="1.0" encoding="utf-8"?>
<Types xmlns="http://schemas.openxmlformats.org/package/2006/content-types">
  <Default Extension="ashx" ContentType="image/png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1" r:id="rId19"/>
    <p:sldId id="293" r:id="rId20"/>
    <p:sldId id="294" r:id="rId21"/>
    <p:sldId id="295" r:id="rId22"/>
    <p:sldId id="304" r:id="rId23"/>
    <p:sldId id="296" r:id="rId24"/>
    <p:sldId id="297" r:id="rId25"/>
    <p:sldId id="298" r:id="rId26"/>
    <p:sldId id="299" r:id="rId27"/>
    <p:sldId id="300" r:id="rId28"/>
    <p:sldId id="302" r:id="rId29"/>
    <p:sldId id="30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541" y="2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41638-29F4-4187-8F19-1F12AEE3739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C1DDD0-B121-4C90-BFDF-E3942151138F}">
      <dgm:prSet phldrT="[Text]"/>
      <dgm:spPr/>
      <dgm:t>
        <a:bodyPr/>
        <a:lstStyle/>
        <a:p>
          <a:r>
            <a:rPr lang="en-US" dirty="0"/>
            <a:t>Eye exam benefit	$55 per person per year</a:t>
          </a:r>
        </a:p>
      </dgm:t>
    </dgm:pt>
    <dgm:pt modelId="{4EAF52A3-8385-411F-8BB6-6A9FA23181A1}" type="parTrans" cxnId="{ECF74D5C-F20B-45ED-8339-D53762D5208F}">
      <dgm:prSet/>
      <dgm:spPr/>
      <dgm:t>
        <a:bodyPr/>
        <a:lstStyle/>
        <a:p>
          <a:endParaRPr lang="en-US"/>
        </a:p>
      </dgm:t>
    </dgm:pt>
    <dgm:pt modelId="{C6C1EFAE-3116-4895-93E8-BC430BE18ACE}" type="sibTrans" cxnId="{ECF74D5C-F20B-45ED-8339-D53762D5208F}">
      <dgm:prSet/>
      <dgm:spPr/>
      <dgm:t>
        <a:bodyPr/>
        <a:lstStyle/>
        <a:p>
          <a:endParaRPr lang="en-US"/>
        </a:p>
      </dgm:t>
    </dgm:pt>
    <dgm:pt modelId="{1F3496BC-C010-4999-80D4-C5A2B7D4F8A1}">
      <dgm:prSet phldrT="[Text]"/>
      <dgm:spPr/>
      <dgm:t>
        <a:bodyPr/>
        <a:lstStyle/>
        <a:p>
          <a:r>
            <a:rPr lang="en-US" b="1" dirty="0"/>
            <a:t>Vision correction materials	$105 per person per year</a:t>
          </a:r>
        </a:p>
      </dgm:t>
    </dgm:pt>
    <dgm:pt modelId="{8CC241C9-A808-44CF-9124-0F641F5F460F}" type="parTrans" cxnId="{71C537AE-EE5A-4C25-98D0-40C0E8C87C0F}">
      <dgm:prSet/>
      <dgm:spPr/>
      <dgm:t>
        <a:bodyPr/>
        <a:lstStyle/>
        <a:p>
          <a:endParaRPr lang="en-US"/>
        </a:p>
      </dgm:t>
    </dgm:pt>
    <dgm:pt modelId="{A399212B-0148-4431-B397-BC3AE8764525}" type="sibTrans" cxnId="{71C537AE-EE5A-4C25-98D0-40C0E8C87C0F}">
      <dgm:prSet/>
      <dgm:spPr/>
      <dgm:t>
        <a:bodyPr/>
        <a:lstStyle/>
        <a:p>
          <a:endParaRPr lang="en-US"/>
        </a:p>
      </dgm:t>
    </dgm:pt>
    <dgm:pt modelId="{674C3AC0-F8CA-4A40-9DD1-8DD45EE793EA}">
      <dgm:prSet phldrT="[Text]"/>
      <dgm:spPr/>
      <dgm:t>
        <a:bodyPr/>
        <a:lstStyle/>
        <a:p>
          <a:r>
            <a:rPr lang="en-US" sz="2300" dirty="0"/>
            <a:t>Eye exam benefit	$55 per person per year</a:t>
          </a:r>
        </a:p>
      </dgm:t>
    </dgm:pt>
    <dgm:pt modelId="{02A6EDDC-FD9B-4DDC-B5BF-6E3022F1FC39}" type="parTrans" cxnId="{EF39A860-2DA6-4577-8FC4-9FE770CA9768}">
      <dgm:prSet/>
      <dgm:spPr/>
      <dgm:t>
        <a:bodyPr/>
        <a:lstStyle/>
        <a:p>
          <a:endParaRPr lang="en-US"/>
        </a:p>
      </dgm:t>
    </dgm:pt>
    <dgm:pt modelId="{16B08F57-6D60-461A-9971-C6C73021B3C4}" type="sibTrans" cxnId="{EF39A860-2DA6-4577-8FC4-9FE770CA9768}">
      <dgm:prSet/>
      <dgm:spPr/>
      <dgm:t>
        <a:bodyPr/>
        <a:lstStyle/>
        <a:p>
          <a:endParaRPr lang="en-US"/>
        </a:p>
      </dgm:t>
    </dgm:pt>
    <dgm:pt modelId="{D27D765D-E075-43C1-8144-4ADA67DB2154}">
      <dgm:prSet phldrT="[Text]" custT="1"/>
      <dgm:spPr/>
      <dgm:t>
        <a:bodyPr/>
        <a:lstStyle/>
        <a:p>
          <a:r>
            <a:rPr lang="en-US" sz="1800" b="1" dirty="0"/>
            <a:t>Vision correction materials	$260 per person </a:t>
          </a:r>
          <a:r>
            <a:rPr lang="en-US" sz="1400" b="1" dirty="0"/>
            <a:t>per</a:t>
          </a:r>
          <a:r>
            <a:rPr lang="en-US" sz="1800" b="1" dirty="0"/>
            <a:t> 24 months</a:t>
          </a:r>
        </a:p>
      </dgm:t>
    </dgm:pt>
    <dgm:pt modelId="{EC77F537-DF06-4385-A606-8E6B9D843C7B}" type="parTrans" cxnId="{401438CC-EEC7-4335-B919-DE93B879446E}">
      <dgm:prSet/>
      <dgm:spPr/>
      <dgm:t>
        <a:bodyPr/>
        <a:lstStyle/>
        <a:p>
          <a:endParaRPr lang="en-US"/>
        </a:p>
      </dgm:t>
    </dgm:pt>
    <dgm:pt modelId="{11E48A91-3737-47C0-9BB3-107EBCE5A555}" type="sibTrans" cxnId="{401438CC-EEC7-4335-B919-DE93B879446E}">
      <dgm:prSet/>
      <dgm:spPr/>
      <dgm:t>
        <a:bodyPr/>
        <a:lstStyle/>
        <a:p>
          <a:endParaRPr lang="en-US"/>
        </a:p>
      </dgm:t>
    </dgm:pt>
    <dgm:pt modelId="{0559E43A-34D3-4BA3-BE01-3FBF231A960D}">
      <dgm:prSet phldrT="[Text]"/>
      <dgm:spPr/>
      <dgm:t>
        <a:bodyPr/>
        <a:lstStyle/>
        <a:p>
          <a:r>
            <a:rPr lang="en-US" sz="2300" dirty="0"/>
            <a:t>Eye exam benefit	$55 per person per year</a:t>
          </a:r>
        </a:p>
      </dgm:t>
    </dgm:pt>
    <dgm:pt modelId="{232AE6A6-BA45-4B97-9340-ABC060987DC5}" type="parTrans" cxnId="{8CC7AC53-7E2A-4B6E-92F7-2F7DDD15A87E}">
      <dgm:prSet/>
      <dgm:spPr/>
      <dgm:t>
        <a:bodyPr/>
        <a:lstStyle/>
        <a:p>
          <a:endParaRPr lang="en-US"/>
        </a:p>
      </dgm:t>
    </dgm:pt>
    <dgm:pt modelId="{EFBCAFBB-28DD-4A7E-B907-1AEFAB5D2C6E}" type="sibTrans" cxnId="{8CC7AC53-7E2A-4B6E-92F7-2F7DDD15A87E}">
      <dgm:prSet/>
      <dgm:spPr/>
      <dgm:t>
        <a:bodyPr/>
        <a:lstStyle/>
        <a:p>
          <a:endParaRPr lang="en-US"/>
        </a:p>
      </dgm:t>
    </dgm:pt>
    <dgm:pt modelId="{FAB14DCA-FEBB-49E5-B2F5-5BE190A8347B}">
      <dgm:prSet phldrT="[Text]" custT="1"/>
      <dgm:spPr/>
      <dgm:t>
        <a:bodyPr/>
        <a:lstStyle/>
        <a:p>
          <a:r>
            <a:rPr lang="en-US" sz="1800" b="1" dirty="0"/>
            <a:t>Vision correction materials	$450 per person </a:t>
          </a:r>
          <a:r>
            <a:rPr lang="en-US" sz="1400" b="1" dirty="0"/>
            <a:t>per</a:t>
          </a:r>
          <a:r>
            <a:rPr lang="en-US" sz="1800" b="1" dirty="0"/>
            <a:t> 36 months</a:t>
          </a:r>
        </a:p>
      </dgm:t>
    </dgm:pt>
    <dgm:pt modelId="{36DAB8AB-9F83-4544-AA5A-3A08FED4948E}" type="parTrans" cxnId="{D9248E8B-C708-4A7C-8F3D-58D110D1EE4E}">
      <dgm:prSet/>
      <dgm:spPr/>
      <dgm:t>
        <a:bodyPr/>
        <a:lstStyle/>
        <a:p>
          <a:endParaRPr lang="en-US"/>
        </a:p>
      </dgm:t>
    </dgm:pt>
    <dgm:pt modelId="{77F8C1A8-DA8A-4454-AB23-230796FEDDDB}" type="sibTrans" cxnId="{D9248E8B-C708-4A7C-8F3D-58D110D1EE4E}">
      <dgm:prSet/>
      <dgm:spPr/>
      <dgm:t>
        <a:bodyPr/>
        <a:lstStyle/>
        <a:p>
          <a:endParaRPr lang="en-US"/>
        </a:p>
      </dgm:t>
    </dgm:pt>
    <dgm:pt modelId="{7B83048F-E4C7-4498-9DC9-5CD6E20D09AF}" type="pres">
      <dgm:prSet presAssocID="{E8B41638-29F4-4187-8F19-1F12AEE37390}" presName="linear" presStyleCnt="0">
        <dgm:presLayoutVars>
          <dgm:dir/>
          <dgm:resizeHandles val="exact"/>
        </dgm:presLayoutVars>
      </dgm:prSet>
      <dgm:spPr/>
    </dgm:pt>
    <dgm:pt modelId="{3DFE325A-5EC1-47D8-8312-A4091DF76C39}" type="pres">
      <dgm:prSet presAssocID="{6AC1DDD0-B121-4C90-BFDF-E3942151138F}" presName="comp" presStyleCnt="0"/>
      <dgm:spPr/>
    </dgm:pt>
    <dgm:pt modelId="{980E7228-AE6C-46E0-9263-242DED3222CF}" type="pres">
      <dgm:prSet presAssocID="{6AC1DDD0-B121-4C90-BFDF-E3942151138F}" presName="box" presStyleLbl="node1" presStyleIdx="0" presStyleCnt="3" custLinFactNeighborX="-58" custLinFactNeighborY="539"/>
      <dgm:spPr/>
    </dgm:pt>
    <dgm:pt modelId="{E588AE5C-0A07-414B-9768-A1B2E326F601}" type="pres">
      <dgm:prSet presAssocID="{6AC1DDD0-B121-4C90-BFDF-E3942151138F}" presName="img" presStyleLbl="fgImgPlace1" presStyleIdx="0" presStyleCnt="3" custScaleX="75198" custScaleY="75944" custLinFactNeighborX="-17331" custLinFactNeighborY="-1797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A807E99B-F8E8-4205-A22F-ECA15FA45477}" type="pres">
      <dgm:prSet presAssocID="{6AC1DDD0-B121-4C90-BFDF-E3942151138F}" presName="text" presStyleLbl="node1" presStyleIdx="0" presStyleCnt="3">
        <dgm:presLayoutVars>
          <dgm:bulletEnabled val="1"/>
        </dgm:presLayoutVars>
      </dgm:prSet>
      <dgm:spPr/>
    </dgm:pt>
    <dgm:pt modelId="{D5BDCFAC-104C-467D-866B-A359FE8BEFD0}" type="pres">
      <dgm:prSet presAssocID="{C6C1EFAE-3116-4895-93E8-BC430BE18ACE}" presName="spacer" presStyleCnt="0"/>
      <dgm:spPr/>
    </dgm:pt>
    <dgm:pt modelId="{F00311B1-F760-45EA-BF4A-34ADA53A4305}" type="pres">
      <dgm:prSet presAssocID="{674C3AC0-F8CA-4A40-9DD1-8DD45EE793EA}" presName="comp" presStyleCnt="0"/>
      <dgm:spPr/>
    </dgm:pt>
    <dgm:pt modelId="{01551539-150D-4E74-A8EE-82D5250C83E2}" type="pres">
      <dgm:prSet presAssocID="{674C3AC0-F8CA-4A40-9DD1-8DD45EE793EA}" presName="box" presStyleLbl="node1" presStyleIdx="1" presStyleCnt="3"/>
      <dgm:spPr/>
    </dgm:pt>
    <dgm:pt modelId="{F1947879-FF7A-466C-B9CF-2CC4B1905EAD}" type="pres">
      <dgm:prSet presAssocID="{674C3AC0-F8CA-4A40-9DD1-8DD45EE793EA}" presName="img" presStyleLbl="fgImgPlace1" presStyleIdx="1" presStyleCnt="3" custScaleX="72308" custScaleY="75782" custLinFactNeighborX="-17764" custLinFactNeighborY="-2020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A384AF62-BE8B-4AF4-B451-C7ACB2CF2EC5}" type="pres">
      <dgm:prSet presAssocID="{674C3AC0-F8CA-4A40-9DD1-8DD45EE793EA}" presName="text" presStyleLbl="node1" presStyleIdx="1" presStyleCnt="3">
        <dgm:presLayoutVars>
          <dgm:bulletEnabled val="1"/>
        </dgm:presLayoutVars>
      </dgm:prSet>
      <dgm:spPr/>
    </dgm:pt>
    <dgm:pt modelId="{C7550D7C-DBF7-494A-9589-BE912918CD1D}" type="pres">
      <dgm:prSet presAssocID="{16B08F57-6D60-461A-9971-C6C73021B3C4}" presName="spacer" presStyleCnt="0"/>
      <dgm:spPr/>
    </dgm:pt>
    <dgm:pt modelId="{42D8B626-6069-4EF8-8CA1-60E954FCCE45}" type="pres">
      <dgm:prSet presAssocID="{0559E43A-34D3-4BA3-BE01-3FBF231A960D}" presName="comp" presStyleCnt="0"/>
      <dgm:spPr/>
    </dgm:pt>
    <dgm:pt modelId="{48D2D4EE-4534-41F8-A81A-0F00C45E4EC3}" type="pres">
      <dgm:prSet presAssocID="{0559E43A-34D3-4BA3-BE01-3FBF231A960D}" presName="box" presStyleLbl="node1" presStyleIdx="2" presStyleCnt="3"/>
      <dgm:spPr/>
    </dgm:pt>
    <dgm:pt modelId="{CD863CD7-CB35-4C77-9EF1-AC930C8A2D30}" type="pres">
      <dgm:prSet presAssocID="{0559E43A-34D3-4BA3-BE01-3FBF231A960D}" presName="img" presStyleLbl="fgImgPlace1" presStyleIdx="2" presStyleCnt="3" custScaleX="73060" custScaleY="78330" custLinFactNeighborX="-17764" custLinFactNeighborY="-1818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AAB0EB5C-9A5C-479D-B096-16A827618223}" type="pres">
      <dgm:prSet presAssocID="{0559E43A-34D3-4BA3-BE01-3FBF231A960D}" presName="text" presStyleLbl="node1" presStyleIdx="2" presStyleCnt="3">
        <dgm:presLayoutVars>
          <dgm:bulletEnabled val="1"/>
        </dgm:presLayoutVars>
      </dgm:prSet>
      <dgm:spPr/>
    </dgm:pt>
  </dgm:ptLst>
  <dgm:cxnLst>
    <dgm:cxn modelId="{AE721416-02E2-4E72-B901-838E806385A7}" type="presOf" srcId="{6AC1DDD0-B121-4C90-BFDF-E3942151138F}" destId="{A807E99B-F8E8-4205-A22F-ECA15FA45477}" srcOrd="1" destOrd="0" presId="urn:microsoft.com/office/officeart/2005/8/layout/vList4"/>
    <dgm:cxn modelId="{653FF140-1276-45C6-A01F-C5F4DEC6FB4A}" type="presOf" srcId="{E8B41638-29F4-4187-8F19-1F12AEE37390}" destId="{7B83048F-E4C7-4498-9DC9-5CD6E20D09AF}" srcOrd="0" destOrd="0" presId="urn:microsoft.com/office/officeart/2005/8/layout/vList4"/>
    <dgm:cxn modelId="{ECF74D5C-F20B-45ED-8339-D53762D5208F}" srcId="{E8B41638-29F4-4187-8F19-1F12AEE37390}" destId="{6AC1DDD0-B121-4C90-BFDF-E3942151138F}" srcOrd="0" destOrd="0" parTransId="{4EAF52A3-8385-411F-8BB6-6A9FA23181A1}" sibTransId="{C6C1EFAE-3116-4895-93E8-BC430BE18ACE}"/>
    <dgm:cxn modelId="{EF39A860-2DA6-4577-8FC4-9FE770CA9768}" srcId="{E8B41638-29F4-4187-8F19-1F12AEE37390}" destId="{674C3AC0-F8CA-4A40-9DD1-8DD45EE793EA}" srcOrd="1" destOrd="0" parTransId="{02A6EDDC-FD9B-4DDC-B5BF-6E3022F1FC39}" sibTransId="{16B08F57-6D60-461A-9971-C6C73021B3C4}"/>
    <dgm:cxn modelId="{24EAA572-1D7E-4DF3-9302-C4BB1322ABD9}" type="presOf" srcId="{1F3496BC-C010-4999-80D4-C5A2B7D4F8A1}" destId="{A807E99B-F8E8-4205-A22F-ECA15FA45477}" srcOrd="1" destOrd="1" presId="urn:microsoft.com/office/officeart/2005/8/layout/vList4"/>
    <dgm:cxn modelId="{B913DA52-6113-4C24-8346-64C7CBF1FD6A}" type="presOf" srcId="{0559E43A-34D3-4BA3-BE01-3FBF231A960D}" destId="{48D2D4EE-4534-41F8-A81A-0F00C45E4EC3}" srcOrd="0" destOrd="0" presId="urn:microsoft.com/office/officeart/2005/8/layout/vList4"/>
    <dgm:cxn modelId="{8CC7AC53-7E2A-4B6E-92F7-2F7DDD15A87E}" srcId="{E8B41638-29F4-4187-8F19-1F12AEE37390}" destId="{0559E43A-34D3-4BA3-BE01-3FBF231A960D}" srcOrd="2" destOrd="0" parTransId="{232AE6A6-BA45-4B97-9340-ABC060987DC5}" sibTransId="{EFBCAFBB-28DD-4A7E-B907-1AEFAB5D2C6E}"/>
    <dgm:cxn modelId="{7A8D0680-0AF7-4D8F-AD89-DB5AF44D7D0D}" type="presOf" srcId="{674C3AC0-F8CA-4A40-9DD1-8DD45EE793EA}" destId="{A384AF62-BE8B-4AF4-B451-C7ACB2CF2EC5}" srcOrd="1" destOrd="0" presId="urn:microsoft.com/office/officeart/2005/8/layout/vList4"/>
    <dgm:cxn modelId="{D8D38D80-1A0B-45A0-8EA5-35E041BD3DA8}" type="presOf" srcId="{6AC1DDD0-B121-4C90-BFDF-E3942151138F}" destId="{980E7228-AE6C-46E0-9263-242DED3222CF}" srcOrd="0" destOrd="0" presId="urn:microsoft.com/office/officeart/2005/8/layout/vList4"/>
    <dgm:cxn modelId="{D9248E8B-C708-4A7C-8F3D-58D110D1EE4E}" srcId="{0559E43A-34D3-4BA3-BE01-3FBF231A960D}" destId="{FAB14DCA-FEBB-49E5-B2F5-5BE190A8347B}" srcOrd="0" destOrd="0" parTransId="{36DAB8AB-9F83-4544-AA5A-3A08FED4948E}" sibTransId="{77F8C1A8-DA8A-4454-AB23-230796FEDDDB}"/>
    <dgm:cxn modelId="{3A87FC8D-7B1B-4379-BBDD-0B688C4A763A}" type="presOf" srcId="{FAB14DCA-FEBB-49E5-B2F5-5BE190A8347B}" destId="{48D2D4EE-4534-41F8-A81A-0F00C45E4EC3}" srcOrd="0" destOrd="1" presId="urn:microsoft.com/office/officeart/2005/8/layout/vList4"/>
    <dgm:cxn modelId="{7F33F68F-523A-4305-8CA6-1BAAB27476EB}" type="presOf" srcId="{D27D765D-E075-43C1-8144-4ADA67DB2154}" destId="{01551539-150D-4E74-A8EE-82D5250C83E2}" srcOrd="0" destOrd="1" presId="urn:microsoft.com/office/officeart/2005/8/layout/vList4"/>
    <dgm:cxn modelId="{B7097B9F-3782-4EC6-9CD7-3ECDA8CFC803}" type="presOf" srcId="{674C3AC0-F8CA-4A40-9DD1-8DD45EE793EA}" destId="{01551539-150D-4E74-A8EE-82D5250C83E2}" srcOrd="0" destOrd="0" presId="urn:microsoft.com/office/officeart/2005/8/layout/vList4"/>
    <dgm:cxn modelId="{71C537AE-EE5A-4C25-98D0-40C0E8C87C0F}" srcId="{6AC1DDD0-B121-4C90-BFDF-E3942151138F}" destId="{1F3496BC-C010-4999-80D4-C5A2B7D4F8A1}" srcOrd="0" destOrd="0" parTransId="{8CC241C9-A808-44CF-9124-0F641F5F460F}" sibTransId="{A399212B-0148-4431-B397-BC3AE8764525}"/>
    <dgm:cxn modelId="{401438CC-EEC7-4335-B919-DE93B879446E}" srcId="{674C3AC0-F8CA-4A40-9DD1-8DD45EE793EA}" destId="{D27D765D-E075-43C1-8144-4ADA67DB2154}" srcOrd="0" destOrd="0" parTransId="{EC77F537-DF06-4385-A606-8E6B9D843C7B}" sibTransId="{11E48A91-3737-47C0-9BB3-107EBCE5A555}"/>
    <dgm:cxn modelId="{F4C6A1CD-3671-4EBF-9AD9-EBD4B32FA28E}" type="presOf" srcId="{D27D765D-E075-43C1-8144-4ADA67DB2154}" destId="{A384AF62-BE8B-4AF4-B451-C7ACB2CF2EC5}" srcOrd="1" destOrd="1" presId="urn:microsoft.com/office/officeart/2005/8/layout/vList4"/>
    <dgm:cxn modelId="{570CC9E0-49E5-4987-A064-2ABC97359D30}" type="presOf" srcId="{1F3496BC-C010-4999-80D4-C5A2B7D4F8A1}" destId="{980E7228-AE6C-46E0-9263-242DED3222CF}" srcOrd="0" destOrd="1" presId="urn:microsoft.com/office/officeart/2005/8/layout/vList4"/>
    <dgm:cxn modelId="{2C15D3E3-E4AA-4807-B1F1-B81B663EE399}" type="presOf" srcId="{FAB14DCA-FEBB-49E5-B2F5-5BE190A8347B}" destId="{AAB0EB5C-9A5C-479D-B096-16A827618223}" srcOrd="1" destOrd="1" presId="urn:microsoft.com/office/officeart/2005/8/layout/vList4"/>
    <dgm:cxn modelId="{8D7BB4E7-09F1-45C6-BC0E-2534B06F8CEB}" type="presOf" srcId="{0559E43A-34D3-4BA3-BE01-3FBF231A960D}" destId="{AAB0EB5C-9A5C-479D-B096-16A827618223}" srcOrd="1" destOrd="0" presId="urn:microsoft.com/office/officeart/2005/8/layout/vList4"/>
    <dgm:cxn modelId="{C4CBBDCD-CB8E-4810-8F39-878223664EC7}" type="presParOf" srcId="{7B83048F-E4C7-4498-9DC9-5CD6E20D09AF}" destId="{3DFE325A-5EC1-47D8-8312-A4091DF76C39}" srcOrd="0" destOrd="0" presId="urn:microsoft.com/office/officeart/2005/8/layout/vList4"/>
    <dgm:cxn modelId="{77121177-3555-42E1-B061-D04F452127AC}" type="presParOf" srcId="{3DFE325A-5EC1-47D8-8312-A4091DF76C39}" destId="{980E7228-AE6C-46E0-9263-242DED3222CF}" srcOrd="0" destOrd="0" presId="urn:microsoft.com/office/officeart/2005/8/layout/vList4"/>
    <dgm:cxn modelId="{251562F4-A739-4810-A318-330009B91446}" type="presParOf" srcId="{3DFE325A-5EC1-47D8-8312-A4091DF76C39}" destId="{E588AE5C-0A07-414B-9768-A1B2E326F601}" srcOrd="1" destOrd="0" presId="urn:microsoft.com/office/officeart/2005/8/layout/vList4"/>
    <dgm:cxn modelId="{70A2D5FD-0FA2-4CCE-A968-910CB5F15590}" type="presParOf" srcId="{3DFE325A-5EC1-47D8-8312-A4091DF76C39}" destId="{A807E99B-F8E8-4205-A22F-ECA15FA45477}" srcOrd="2" destOrd="0" presId="urn:microsoft.com/office/officeart/2005/8/layout/vList4"/>
    <dgm:cxn modelId="{7CC81303-8364-44BA-9BE7-447BD3C56022}" type="presParOf" srcId="{7B83048F-E4C7-4498-9DC9-5CD6E20D09AF}" destId="{D5BDCFAC-104C-467D-866B-A359FE8BEFD0}" srcOrd="1" destOrd="0" presId="urn:microsoft.com/office/officeart/2005/8/layout/vList4"/>
    <dgm:cxn modelId="{607AA0AF-FA0A-45E0-B7BB-EB869D8103B4}" type="presParOf" srcId="{7B83048F-E4C7-4498-9DC9-5CD6E20D09AF}" destId="{F00311B1-F760-45EA-BF4A-34ADA53A4305}" srcOrd="2" destOrd="0" presId="urn:microsoft.com/office/officeart/2005/8/layout/vList4"/>
    <dgm:cxn modelId="{1AD6342B-AE1A-4A8C-B209-29F5A7B2B834}" type="presParOf" srcId="{F00311B1-F760-45EA-BF4A-34ADA53A4305}" destId="{01551539-150D-4E74-A8EE-82D5250C83E2}" srcOrd="0" destOrd="0" presId="urn:microsoft.com/office/officeart/2005/8/layout/vList4"/>
    <dgm:cxn modelId="{8311DC12-49EF-400F-B0B5-701C747B475F}" type="presParOf" srcId="{F00311B1-F760-45EA-BF4A-34ADA53A4305}" destId="{F1947879-FF7A-466C-B9CF-2CC4B1905EAD}" srcOrd="1" destOrd="0" presId="urn:microsoft.com/office/officeart/2005/8/layout/vList4"/>
    <dgm:cxn modelId="{FB04954A-BDA2-4DB2-9C5B-26CD249760E2}" type="presParOf" srcId="{F00311B1-F760-45EA-BF4A-34ADA53A4305}" destId="{A384AF62-BE8B-4AF4-B451-C7ACB2CF2EC5}" srcOrd="2" destOrd="0" presId="urn:microsoft.com/office/officeart/2005/8/layout/vList4"/>
    <dgm:cxn modelId="{DF9C24E2-1C23-4C5E-8205-826547DD14C2}" type="presParOf" srcId="{7B83048F-E4C7-4498-9DC9-5CD6E20D09AF}" destId="{C7550D7C-DBF7-494A-9589-BE912918CD1D}" srcOrd="3" destOrd="0" presId="urn:microsoft.com/office/officeart/2005/8/layout/vList4"/>
    <dgm:cxn modelId="{1D79A4C7-FCE7-4835-B62B-20C9865C263D}" type="presParOf" srcId="{7B83048F-E4C7-4498-9DC9-5CD6E20D09AF}" destId="{42D8B626-6069-4EF8-8CA1-60E954FCCE45}" srcOrd="4" destOrd="0" presId="urn:microsoft.com/office/officeart/2005/8/layout/vList4"/>
    <dgm:cxn modelId="{55345A27-1CE8-4D1C-B36A-BD2A1ADE1765}" type="presParOf" srcId="{42D8B626-6069-4EF8-8CA1-60E954FCCE45}" destId="{48D2D4EE-4534-41F8-A81A-0F00C45E4EC3}" srcOrd="0" destOrd="0" presId="urn:microsoft.com/office/officeart/2005/8/layout/vList4"/>
    <dgm:cxn modelId="{047C2387-3A3A-4F1F-874D-0ABDE8EECA2B}" type="presParOf" srcId="{42D8B626-6069-4EF8-8CA1-60E954FCCE45}" destId="{CD863CD7-CB35-4C77-9EF1-AC930C8A2D30}" srcOrd="1" destOrd="0" presId="urn:microsoft.com/office/officeart/2005/8/layout/vList4"/>
    <dgm:cxn modelId="{54D62920-D25A-4A73-AE0B-DA85E03BD6A9}" type="presParOf" srcId="{42D8B626-6069-4EF8-8CA1-60E954FCCE45}" destId="{AAB0EB5C-9A5C-479D-B096-16A8276182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261F78-C304-4385-8FE3-FCA584DAD5B9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E16160-0813-494B-B2C3-BA3C7868F2CA}">
      <dgm:prSet phldrT="[Text]"/>
      <dgm:spPr/>
      <dgm:t>
        <a:bodyPr/>
        <a:lstStyle/>
        <a:p>
          <a:r>
            <a:rPr lang="en-US" dirty="0"/>
            <a:t>Specific Eye Disease/Disorder Benefit</a:t>
          </a:r>
        </a:p>
      </dgm:t>
    </dgm:pt>
    <dgm:pt modelId="{31FD62EC-A0E3-4673-B067-DA6C4F430ED3}" type="parTrans" cxnId="{72B6A31B-512B-455A-B78A-0CD25C738038}">
      <dgm:prSet/>
      <dgm:spPr/>
      <dgm:t>
        <a:bodyPr/>
        <a:lstStyle/>
        <a:p>
          <a:endParaRPr lang="en-US"/>
        </a:p>
      </dgm:t>
    </dgm:pt>
    <dgm:pt modelId="{F5CCB66F-669A-492C-8B02-8609789E1E62}" type="sibTrans" cxnId="{72B6A31B-512B-455A-B78A-0CD25C738038}">
      <dgm:prSet/>
      <dgm:spPr/>
      <dgm:t>
        <a:bodyPr/>
        <a:lstStyle/>
        <a:p>
          <a:endParaRPr lang="en-US"/>
        </a:p>
      </dgm:t>
    </dgm:pt>
    <dgm:pt modelId="{A999BA1C-A55E-46DB-9F3B-7A12469DD7E5}">
      <dgm:prSet phldrT="[Text]" custT="1"/>
      <dgm:spPr/>
      <dgm:t>
        <a:bodyPr/>
        <a:lstStyle/>
        <a:p>
          <a:r>
            <a:rPr lang="en-US" sz="1800" dirty="0"/>
            <a:t>$1,100  once per person per covered disease/disorder</a:t>
          </a:r>
        </a:p>
      </dgm:t>
    </dgm:pt>
    <dgm:pt modelId="{2A1984D8-3E19-4485-AF6D-81DEFEF5EAEB}" type="parTrans" cxnId="{2759B7BC-A378-4ECB-9628-4DCC7AC8236D}">
      <dgm:prSet/>
      <dgm:spPr/>
      <dgm:t>
        <a:bodyPr/>
        <a:lstStyle/>
        <a:p>
          <a:endParaRPr lang="en-US"/>
        </a:p>
      </dgm:t>
    </dgm:pt>
    <dgm:pt modelId="{435F3756-6C24-49C0-8CBA-F87CAEE8A2CE}" type="sibTrans" cxnId="{2759B7BC-A378-4ECB-9628-4DCC7AC8236D}">
      <dgm:prSet/>
      <dgm:spPr/>
      <dgm:t>
        <a:bodyPr/>
        <a:lstStyle/>
        <a:p>
          <a:endParaRPr lang="en-US"/>
        </a:p>
      </dgm:t>
    </dgm:pt>
    <dgm:pt modelId="{29B02F09-270E-436F-8AD6-88338EF0DC62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D69E3B68-0E04-4F8B-9610-2D7FC202A886}" type="parTrans" cxnId="{C2240FDD-B7A4-4E6C-A4AB-56A7014D2BB8}">
      <dgm:prSet/>
      <dgm:spPr/>
      <dgm:t>
        <a:bodyPr/>
        <a:lstStyle/>
        <a:p>
          <a:endParaRPr lang="en-US"/>
        </a:p>
      </dgm:t>
    </dgm:pt>
    <dgm:pt modelId="{527D4AC3-65AD-43C4-89CC-F2BD226345F8}" type="sibTrans" cxnId="{C2240FDD-B7A4-4E6C-A4AB-56A7014D2BB8}">
      <dgm:prSet/>
      <dgm:spPr/>
      <dgm:t>
        <a:bodyPr/>
        <a:lstStyle/>
        <a:p>
          <a:endParaRPr lang="en-US"/>
        </a:p>
      </dgm:t>
    </dgm:pt>
    <dgm:pt modelId="{1FC66E9E-A887-4C89-8E79-98DF87F7DA2D}">
      <dgm:prSet phldrT="[Text]"/>
      <dgm:spPr/>
      <dgm:t>
        <a:bodyPr/>
        <a:lstStyle/>
        <a:p>
          <a:r>
            <a:rPr lang="en-US" dirty="0"/>
            <a:t>Eye Surgery Benefit</a:t>
          </a:r>
        </a:p>
      </dgm:t>
    </dgm:pt>
    <dgm:pt modelId="{D2841782-826C-41D9-8F0B-306B90E3550F}" type="parTrans" cxnId="{9CF80E0D-4428-4297-936C-A743D2382A4D}">
      <dgm:prSet/>
      <dgm:spPr/>
      <dgm:t>
        <a:bodyPr/>
        <a:lstStyle/>
        <a:p>
          <a:endParaRPr lang="en-US"/>
        </a:p>
      </dgm:t>
    </dgm:pt>
    <dgm:pt modelId="{9DB334CB-86B4-4E79-A70F-85EFCF1C4C17}" type="sibTrans" cxnId="{9CF80E0D-4428-4297-936C-A743D2382A4D}">
      <dgm:prSet/>
      <dgm:spPr/>
      <dgm:t>
        <a:bodyPr/>
        <a:lstStyle/>
        <a:p>
          <a:endParaRPr lang="en-US"/>
        </a:p>
      </dgm:t>
    </dgm:pt>
    <dgm:pt modelId="{06099E17-FA83-4525-A395-41CD093E34B5}">
      <dgm:prSet phldrT="[Text]" custT="1"/>
      <dgm:spPr/>
      <dgm:t>
        <a:bodyPr/>
        <a:lstStyle/>
        <a:p>
          <a:r>
            <a:rPr lang="en-US" sz="1800" dirty="0"/>
            <a:t>Up to $1,650 per surgery, no lifetime max</a:t>
          </a:r>
        </a:p>
      </dgm:t>
    </dgm:pt>
    <dgm:pt modelId="{705F011C-9EC6-44FA-BBDE-F55758AF7C89}" type="parTrans" cxnId="{6EA734DF-3811-4568-B0E8-D897CF731D79}">
      <dgm:prSet/>
      <dgm:spPr/>
      <dgm:t>
        <a:bodyPr/>
        <a:lstStyle/>
        <a:p>
          <a:endParaRPr lang="en-US"/>
        </a:p>
      </dgm:t>
    </dgm:pt>
    <dgm:pt modelId="{EF44DEE4-7ADE-41E4-BC3F-D7AC55B55B0C}" type="sibTrans" cxnId="{6EA734DF-3811-4568-B0E8-D897CF731D79}">
      <dgm:prSet/>
      <dgm:spPr/>
      <dgm:t>
        <a:bodyPr/>
        <a:lstStyle/>
        <a:p>
          <a:endParaRPr lang="en-US"/>
        </a:p>
      </dgm:t>
    </dgm:pt>
    <dgm:pt modelId="{6575DD5F-7D3D-4BD8-AB80-2249FB28B210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45057D82-D2DB-47CE-9DAD-55744E16D2E7}" type="parTrans" cxnId="{E8E44060-4FD1-4EFE-85BC-549F670DA89B}">
      <dgm:prSet/>
      <dgm:spPr/>
      <dgm:t>
        <a:bodyPr/>
        <a:lstStyle/>
        <a:p>
          <a:endParaRPr lang="en-US"/>
        </a:p>
      </dgm:t>
    </dgm:pt>
    <dgm:pt modelId="{C4E52A77-8B8F-498B-8E90-4BC4D06D353E}" type="sibTrans" cxnId="{E8E44060-4FD1-4EFE-85BC-549F670DA89B}">
      <dgm:prSet/>
      <dgm:spPr/>
      <dgm:t>
        <a:bodyPr/>
        <a:lstStyle/>
        <a:p>
          <a:endParaRPr lang="en-US"/>
        </a:p>
      </dgm:t>
    </dgm:pt>
    <dgm:pt modelId="{0E1B5A9B-ADE1-4562-8304-4B9F3B7745A9}">
      <dgm:prSet phldrT="[Text]"/>
      <dgm:spPr/>
      <dgm:t>
        <a:bodyPr/>
        <a:lstStyle/>
        <a:p>
          <a:r>
            <a:rPr lang="en-US" dirty="0"/>
            <a:t>Permanent Visual Impairment </a:t>
          </a:r>
        </a:p>
      </dgm:t>
    </dgm:pt>
    <dgm:pt modelId="{6ADF67A0-0A77-475A-906D-5BD4179C7D56}" type="parTrans" cxnId="{3318B39D-995A-409E-AADC-5D6BCF9A425B}">
      <dgm:prSet/>
      <dgm:spPr/>
      <dgm:t>
        <a:bodyPr/>
        <a:lstStyle/>
        <a:p>
          <a:endParaRPr lang="en-US"/>
        </a:p>
      </dgm:t>
    </dgm:pt>
    <dgm:pt modelId="{6CACE582-308A-4790-B9BA-1922550EBA87}" type="sibTrans" cxnId="{3318B39D-995A-409E-AADC-5D6BCF9A425B}">
      <dgm:prSet/>
      <dgm:spPr/>
      <dgm:t>
        <a:bodyPr/>
        <a:lstStyle/>
        <a:p>
          <a:endParaRPr lang="en-US"/>
        </a:p>
      </dgm:t>
    </dgm:pt>
    <dgm:pt modelId="{AC10F27C-E4CC-48B2-B8E7-DF9243A99472}">
      <dgm:prSet phldrT="[Text]" custT="1"/>
      <dgm:spPr/>
      <dgm:t>
        <a:bodyPr/>
        <a:lstStyle/>
        <a:p>
          <a:r>
            <a:rPr lang="en-US" sz="1800" dirty="0"/>
            <a:t>Up to $11,000 – lifetime max of $22,000 per covered person </a:t>
          </a:r>
        </a:p>
      </dgm:t>
    </dgm:pt>
    <dgm:pt modelId="{D82C84A9-3F35-481B-87B0-B0552BF1733C}" type="parTrans" cxnId="{BF58A826-5265-43FD-8420-DAAD5994BBC8}">
      <dgm:prSet/>
      <dgm:spPr/>
      <dgm:t>
        <a:bodyPr/>
        <a:lstStyle/>
        <a:p>
          <a:endParaRPr lang="en-US"/>
        </a:p>
      </dgm:t>
    </dgm:pt>
    <dgm:pt modelId="{841A133E-1D49-4BA4-A502-BA9E6D774DE6}" type="sibTrans" cxnId="{BF58A826-5265-43FD-8420-DAAD5994BBC8}">
      <dgm:prSet/>
      <dgm:spPr/>
      <dgm:t>
        <a:bodyPr/>
        <a:lstStyle/>
        <a:p>
          <a:endParaRPr lang="en-US"/>
        </a:p>
      </dgm:t>
    </dgm:pt>
    <dgm:pt modelId="{C428C049-65EB-4106-8673-4168C8A9EECB}">
      <dgm:prSet phldrT="[Text]"/>
      <dgm:spPr/>
      <dgm:t>
        <a:bodyPr/>
        <a:lstStyle/>
        <a:p>
          <a:r>
            <a:rPr lang="en-US" sz="1300" dirty="0"/>
            <a:t>Glaucoma, Proliferative diabetic retinopathy, Retinitis pigmentosa, retinal detachment, macular degeneration</a:t>
          </a:r>
        </a:p>
      </dgm:t>
    </dgm:pt>
    <dgm:pt modelId="{573BD07F-FC2A-45ED-8BAA-8A972509173C}" type="parTrans" cxnId="{42A24FFE-A61D-4888-956E-C6AA88B230A9}">
      <dgm:prSet/>
      <dgm:spPr/>
      <dgm:t>
        <a:bodyPr/>
        <a:lstStyle/>
        <a:p>
          <a:endParaRPr lang="en-US"/>
        </a:p>
      </dgm:t>
    </dgm:pt>
    <dgm:pt modelId="{08A54F92-B635-4391-993F-EA776A198A54}" type="sibTrans" cxnId="{42A24FFE-A61D-4888-956E-C6AA88B230A9}">
      <dgm:prSet/>
      <dgm:spPr/>
      <dgm:t>
        <a:bodyPr/>
        <a:lstStyle/>
        <a:p>
          <a:endParaRPr lang="en-US"/>
        </a:p>
      </dgm:t>
    </dgm:pt>
    <dgm:pt modelId="{72B5739A-522B-4851-B27F-55249AABD119}">
      <dgm:prSet phldrT="[Text]" custT="1"/>
      <dgm:spPr/>
      <dgm:t>
        <a:bodyPr/>
        <a:lstStyle/>
        <a:p>
          <a:r>
            <a:rPr lang="en-US" sz="1300" dirty="0"/>
            <a:t>Paid based on schedule of operations, see brochure/representative for details</a:t>
          </a:r>
        </a:p>
      </dgm:t>
    </dgm:pt>
    <dgm:pt modelId="{776BCC13-AF6D-4B32-B37D-DD21B5F417EF}" type="parTrans" cxnId="{748B1AA2-3995-40EC-8123-E7CF220818DF}">
      <dgm:prSet/>
      <dgm:spPr/>
      <dgm:t>
        <a:bodyPr/>
        <a:lstStyle/>
        <a:p>
          <a:endParaRPr lang="en-US"/>
        </a:p>
      </dgm:t>
    </dgm:pt>
    <dgm:pt modelId="{B5A77D63-4608-45F1-A095-1174DDC16204}" type="sibTrans" cxnId="{748B1AA2-3995-40EC-8123-E7CF220818DF}">
      <dgm:prSet/>
      <dgm:spPr/>
      <dgm:t>
        <a:bodyPr/>
        <a:lstStyle/>
        <a:p>
          <a:endParaRPr lang="en-US"/>
        </a:p>
      </dgm:t>
    </dgm:pt>
    <dgm:pt modelId="{3BE94875-E8D1-4BAD-B15C-C325A71C8E1E}">
      <dgm:prSet phldrT="[Text]" custT="1"/>
      <dgm:spPr/>
      <dgm:t>
        <a:bodyPr/>
        <a:lstStyle/>
        <a:p>
          <a:r>
            <a:rPr lang="en-US" sz="1300" dirty="0"/>
            <a:t>Based on specific levels of impairment, see brochure/representative for details </a:t>
          </a:r>
        </a:p>
      </dgm:t>
    </dgm:pt>
    <dgm:pt modelId="{8867A66A-BEA8-40B8-9DA7-BF02D62BCC5B}" type="parTrans" cxnId="{4CB34C8D-4196-4AFC-8BD8-A351C1FF3CEA}">
      <dgm:prSet/>
      <dgm:spPr/>
      <dgm:t>
        <a:bodyPr/>
        <a:lstStyle/>
        <a:p>
          <a:endParaRPr lang="en-US"/>
        </a:p>
      </dgm:t>
    </dgm:pt>
    <dgm:pt modelId="{14127840-8232-4916-A20D-F1BA67433E63}" type="sibTrans" cxnId="{4CB34C8D-4196-4AFC-8BD8-A351C1FF3CEA}">
      <dgm:prSet/>
      <dgm:spPr/>
      <dgm:t>
        <a:bodyPr/>
        <a:lstStyle/>
        <a:p>
          <a:endParaRPr lang="en-US"/>
        </a:p>
      </dgm:t>
    </dgm:pt>
    <dgm:pt modelId="{AD5FC04A-2A00-4C0C-B67C-0FEB34272DA4}">
      <dgm:prSet phldrT="[Text]"/>
      <dgm:spPr/>
      <dgm:t>
        <a:bodyPr/>
        <a:lstStyle/>
        <a:p>
          <a:r>
            <a:rPr lang="en-US" dirty="0"/>
            <a:t>-</a:t>
          </a:r>
        </a:p>
      </dgm:t>
    </dgm:pt>
    <dgm:pt modelId="{104B9599-7329-44D8-BD3E-AB6152312971}" type="sibTrans" cxnId="{6CBFD5C5-1AA9-461F-8048-9007955C85C1}">
      <dgm:prSet/>
      <dgm:spPr/>
      <dgm:t>
        <a:bodyPr/>
        <a:lstStyle/>
        <a:p>
          <a:endParaRPr lang="en-US"/>
        </a:p>
      </dgm:t>
    </dgm:pt>
    <dgm:pt modelId="{74BD4588-B411-4DF2-AFDF-A43A3AF67695}" type="parTrans" cxnId="{6CBFD5C5-1AA9-461F-8048-9007955C85C1}">
      <dgm:prSet/>
      <dgm:spPr/>
      <dgm:t>
        <a:bodyPr/>
        <a:lstStyle/>
        <a:p>
          <a:endParaRPr lang="en-US"/>
        </a:p>
      </dgm:t>
    </dgm:pt>
    <dgm:pt modelId="{BB8DACBF-DBAE-4245-B6EE-EA084F3B02B1}" type="pres">
      <dgm:prSet presAssocID="{CA261F78-C304-4385-8FE3-FCA584DAD5B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8EDE21A-2A0F-4735-BC41-424984A56D80}" type="pres">
      <dgm:prSet presAssocID="{AD5FC04A-2A00-4C0C-B67C-0FEB34272DA4}" presName="composite" presStyleCnt="0"/>
      <dgm:spPr/>
    </dgm:pt>
    <dgm:pt modelId="{3CAAABE4-F6EB-4416-A756-76B494E4340E}" type="pres">
      <dgm:prSet presAssocID="{AD5FC04A-2A00-4C0C-B67C-0FEB34272DA4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8DF62F4-5B67-48C7-BF7D-E1FDD25F16C3}" type="pres">
      <dgm:prSet presAssocID="{AD5FC04A-2A00-4C0C-B67C-0FEB34272DA4}" presName="Parent" presStyleLbl="alignNode1" presStyleIdx="0" presStyleCnt="3" custScaleX="22523" custLinFactNeighborX="-38489" custLinFactNeighborY="-112">
        <dgm:presLayoutVars>
          <dgm:chMax val="3"/>
          <dgm:chPref val="3"/>
          <dgm:bulletEnabled val="1"/>
        </dgm:presLayoutVars>
      </dgm:prSet>
      <dgm:spPr/>
    </dgm:pt>
    <dgm:pt modelId="{FAE2BCE1-1652-4445-8F13-A85295884116}" type="pres">
      <dgm:prSet presAssocID="{AD5FC04A-2A00-4C0C-B67C-0FEB34272DA4}" presName="Accent" presStyleLbl="parChTrans1D1" presStyleIdx="0" presStyleCnt="3"/>
      <dgm:spPr/>
    </dgm:pt>
    <dgm:pt modelId="{6AD0DF26-0E9B-4FEC-BB8A-76C8E191077B}" type="pres">
      <dgm:prSet presAssocID="{AD5FC04A-2A00-4C0C-B67C-0FEB34272DA4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CE9E1AE8-51C4-4AB8-B15D-AB46F1BCEC64}" type="pres">
      <dgm:prSet presAssocID="{104B9599-7329-44D8-BD3E-AB6152312971}" presName="sibTrans" presStyleCnt="0"/>
      <dgm:spPr/>
    </dgm:pt>
    <dgm:pt modelId="{1BD04212-A836-42A9-AAAB-B658EBFB458E}" type="pres">
      <dgm:prSet presAssocID="{29B02F09-270E-436F-8AD6-88338EF0DC62}" presName="composite" presStyleCnt="0"/>
      <dgm:spPr/>
    </dgm:pt>
    <dgm:pt modelId="{EBF22C70-6E38-41AF-AC6E-D3CC7090B407}" type="pres">
      <dgm:prSet presAssocID="{29B02F09-270E-436F-8AD6-88338EF0DC62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74C1EDE-BB21-41D6-B756-50E5C5F9C606}" type="pres">
      <dgm:prSet presAssocID="{29B02F09-270E-436F-8AD6-88338EF0DC62}" presName="Parent" presStyleLbl="alignNode1" presStyleIdx="1" presStyleCnt="3" custFlipHor="1" custScaleX="25088" custLinFactNeighborX="-38809" custLinFactNeighborY="-6639">
        <dgm:presLayoutVars>
          <dgm:chMax val="3"/>
          <dgm:chPref val="3"/>
          <dgm:bulletEnabled val="1"/>
        </dgm:presLayoutVars>
      </dgm:prSet>
      <dgm:spPr/>
    </dgm:pt>
    <dgm:pt modelId="{56640840-0822-4A40-9315-E63C1DB5ED32}" type="pres">
      <dgm:prSet presAssocID="{29B02F09-270E-436F-8AD6-88338EF0DC62}" presName="Accent" presStyleLbl="parChTrans1D1" presStyleIdx="1" presStyleCnt="3"/>
      <dgm:spPr/>
    </dgm:pt>
    <dgm:pt modelId="{D25AE13C-2593-42F0-84D5-60A0BC1C543E}" type="pres">
      <dgm:prSet presAssocID="{29B02F09-270E-436F-8AD6-88338EF0DC62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78339EE1-CBA0-428C-8C08-605AB6C4F49B}" type="pres">
      <dgm:prSet presAssocID="{527D4AC3-65AD-43C4-89CC-F2BD226345F8}" presName="sibTrans" presStyleCnt="0"/>
      <dgm:spPr/>
    </dgm:pt>
    <dgm:pt modelId="{32B6D7E3-2F65-4F44-AFD3-644094B73346}" type="pres">
      <dgm:prSet presAssocID="{6575DD5F-7D3D-4BD8-AB80-2249FB28B210}" presName="composite" presStyleCnt="0"/>
      <dgm:spPr/>
    </dgm:pt>
    <dgm:pt modelId="{6B02A840-E301-4148-B89B-207FFF0C54B4}" type="pres">
      <dgm:prSet presAssocID="{6575DD5F-7D3D-4BD8-AB80-2249FB28B21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7ACC5BE-0777-40EE-A797-391C826ECA7D}" type="pres">
      <dgm:prSet presAssocID="{6575DD5F-7D3D-4BD8-AB80-2249FB28B210}" presName="Parent" presStyleLbl="alignNode1" presStyleIdx="2" presStyleCnt="3" custFlipHor="1" custScaleX="23165" custLinFactNeighborX="-38489" custLinFactNeighborY="-2213">
        <dgm:presLayoutVars>
          <dgm:chMax val="3"/>
          <dgm:chPref val="3"/>
          <dgm:bulletEnabled val="1"/>
        </dgm:presLayoutVars>
      </dgm:prSet>
      <dgm:spPr/>
    </dgm:pt>
    <dgm:pt modelId="{020277E0-3C20-4F98-861D-34EB60BE3302}" type="pres">
      <dgm:prSet presAssocID="{6575DD5F-7D3D-4BD8-AB80-2249FB28B210}" presName="Accent" presStyleLbl="parChTrans1D1" presStyleIdx="2" presStyleCnt="3"/>
      <dgm:spPr/>
    </dgm:pt>
    <dgm:pt modelId="{AA4B4DEB-845D-4CF1-A258-D5C1BFF8928A}" type="pres">
      <dgm:prSet presAssocID="{6575DD5F-7D3D-4BD8-AB80-2249FB28B210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CF80E0D-4428-4297-936C-A743D2382A4D}" srcId="{29B02F09-270E-436F-8AD6-88338EF0DC62}" destId="{1FC66E9E-A887-4C89-8E79-98DF87F7DA2D}" srcOrd="0" destOrd="0" parTransId="{D2841782-826C-41D9-8F0B-306B90E3550F}" sibTransId="{9DB334CB-86B4-4E79-A70F-85EFCF1C4C17}"/>
    <dgm:cxn modelId="{9D7F4216-018E-4A19-99D7-12D73C50C0F6}" type="presOf" srcId="{72B5739A-522B-4851-B27F-55249AABD119}" destId="{D25AE13C-2593-42F0-84D5-60A0BC1C543E}" srcOrd="0" destOrd="1" presId="urn:microsoft.com/office/officeart/2011/layout/TabList"/>
    <dgm:cxn modelId="{72B6A31B-512B-455A-B78A-0CD25C738038}" srcId="{AD5FC04A-2A00-4C0C-B67C-0FEB34272DA4}" destId="{5EE16160-0813-494B-B2C3-BA3C7868F2CA}" srcOrd="0" destOrd="0" parTransId="{31FD62EC-A0E3-4673-B067-DA6C4F430ED3}" sibTransId="{F5CCB66F-669A-492C-8B02-8609789E1E62}"/>
    <dgm:cxn modelId="{F916111E-99F8-46EA-BB40-487C2C90DBD9}" type="presOf" srcId="{C428C049-65EB-4106-8673-4168C8A9EECB}" destId="{6AD0DF26-0E9B-4FEC-BB8A-76C8E191077B}" srcOrd="0" destOrd="1" presId="urn:microsoft.com/office/officeart/2011/layout/TabList"/>
    <dgm:cxn modelId="{BF58A826-5265-43FD-8420-DAAD5994BBC8}" srcId="{6575DD5F-7D3D-4BD8-AB80-2249FB28B210}" destId="{AC10F27C-E4CC-48B2-B8E7-DF9243A99472}" srcOrd="1" destOrd="0" parTransId="{D82C84A9-3F35-481B-87B0-B0552BF1733C}" sibTransId="{841A133E-1D49-4BA4-A502-BA9E6D774DE6}"/>
    <dgm:cxn modelId="{E8E44060-4FD1-4EFE-85BC-549F670DA89B}" srcId="{CA261F78-C304-4385-8FE3-FCA584DAD5B9}" destId="{6575DD5F-7D3D-4BD8-AB80-2249FB28B210}" srcOrd="2" destOrd="0" parTransId="{45057D82-D2DB-47CE-9DAD-55744E16D2E7}" sibTransId="{C4E52A77-8B8F-498B-8E90-4BC4D06D353E}"/>
    <dgm:cxn modelId="{F7D3228B-6822-4415-985F-F8936AC189E2}" type="presOf" srcId="{0E1B5A9B-ADE1-4562-8304-4B9F3B7745A9}" destId="{6B02A840-E301-4148-B89B-207FFF0C54B4}" srcOrd="0" destOrd="0" presId="urn:microsoft.com/office/officeart/2011/layout/TabList"/>
    <dgm:cxn modelId="{A5648F8B-FE21-42B0-970F-F7F691BB80D6}" type="presOf" srcId="{06099E17-FA83-4525-A395-41CD093E34B5}" destId="{D25AE13C-2593-42F0-84D5-60A0BC1C543E}" srcOrd="0" destOrd="0" presId="urn:microsoft.com/office/officeart/2011/layout/TabList"/>
    <dgm:cxn modelId="{4CB34C8D-4196-4AFC-8BD8-A351C1FF3CEA}" srcId="{6575DD5F-7D3D-4BD8-AB80-2249FB28B210}" destId="{3BE94875-E8D1-4BAD-B15C-C325A71C8E1E}" srcOrd="2" destOrd="0" parTransId="{8867A66A-BEA8-40B8-9DA7-BF02D62BCC5B}" sibTransId="{14127840-8232-4916-A20D-F1BA67433E63}"/>
    <dgm:cxn modelId="{94902894-856E-4F40-8E4B-0BE05B0E084D}" type="presOf" srcId="{3BE94875-E8D1-4BAD-B15C-C325A71C8E1E}" destId="{AA4B4DEB-845D-4CF1-A258-D5C1BFF8928A}" srcOrd="0" destOrd="1" presId="urn:microsoft.com/office/officeart/2011/layout/TabList"/>
    <dgm:cxn modelId="{3318B39D-995A-409E-AADC-5D6BCF9A425B}" srcId="{6575DD5F-7D3D-4BD8-AB80-2249FB28B210}" destId="{0E1B5A9B-ADE1-4562-8304-4B9F3B7745A9}" srcOrd="0" destOrd="0" parTransId="{6ADF67A0-0A77-475A-906D-5BD4179C7D56}" sibTransId="{6CACE582-308A-4790-B9BA-1922550EBA87}"/>
    <dgm:cxn modelId="{B283C69E-C33B-4502-B156-7FB114F78112}" type="presOf" srcId="{CA261F78-C304-4385-8FE3-FCA584DAD5B9}" destId="{BB8DACBF-DBAE-4245-B6EE-EA084F3B02B1}" srcOrd="0" destOrd="0" presId="urn:microsoft.com/office/officeart/2011/layout/TabList"/>
    <dgm:cxn modelId="{748B1AA2-3995-40EC-8123-E7CF220818DF}" srcId="{29B02F09-270E-436F-8AD6-88338EF0DC62}" destId="{72B5739A-522B-4851-B27F-55249AABD119}" srcOrd="2" destOrd="0" parTransId="{776BCC13-AF6D-4B32-B37D-DD21B5F417EF}" sibTransId="{B5A77D63-4608-45F1-A095-1174DDC16204}"/>
    <dgm:cxn modelId="{AFE421A4-9787-4E4E-8A3A-791AA6DC8FED}" type="presOf" srcId="{29B02F09-270E-436F-8AD6-88338EF0DC62}" destId="{A74C1EDE-BB21-41D6-B756-50E5C5F9C606}" srcOrd="0" destOrd="0" presId="urn:microsoft.com/office/officeart/2011/layout/TabList"/>
    <dgm:cxn modelId="{B91C5FB4-4387-459A-B75D-64E3042E7BB3}" type="presOf" srcId="{A999BA1C-A55E-46DB-9F3B-7A12469DD7E5}" destId="{6AD0DF26-0E9B-4FEC-BB8A-76C8E191077B}" srcOrd="0" destOrd="0" presId="urn:microsoft.com/office/officeart/2011/layout/TabList"/>
    <dgm:cxn modelId="{E22781B5-44E7-4524-BD28-00A0AAEA4653}" type="presOf" srcId="{AD5FC04A-2A00-4C0C-B67C-0FEB34272DA4}" destId="{88DF62F4-5B67-48C7-BF7D-E1FDD25F16C3}" srcOrd="0" destOrd="0" presId="urn:microsoft.com/office/officeart/2011/layout/TabList"/>
    <dgm:cxn modelId="{2759B7BC-A378-4ECB-9628-4DCC7AC8236D}" srcId="{AD5FC04A-2A00-4C0C-B67C-0FEB34272DA4}" destId="{A999BA1C-A55E-46DB-9F3B-7A12469DD7E5}" srcOrd="1" destOrd="0" parTransId="{2A1984D8-3E19-4485-AF6D-81DEFEF5EAEB}" sibTransId="{435F3756-6C24-49C0-8CBA-F87CAEE8A2CE}"/>
    <dgm:cxn modelId="{603F8EC4-3430-4DC2-878E-4507AF4AFE6B}" type="presOf" srcId="{AC10F27C-E4CC-48B2-B8E7-DF9243A99472}" destId="{AA4B4DEB-845D-4CF1-A258-D5C1BFF8928A}" srcOrd="0" destOrd="0" presId="urn:microsoft.com/office/officeart/2011/layout/TabList"/>
    <dgm:cxn modelId="{6CBFD5C5-1AA9-461F-8048-9007955C85C1}" srcId="{CA261F78-C304-4385-8FE3-FCA584DAD5B9}" destId="{AD5FC04A-2A00-4C0C-B67C-0FEB34272DA4}" srcOrd="0" destOrd="0" parTransId="{74BD4588-B411-4DF2-AFDF-A43A3AF67695}" sibTransId="{104B9599-7329-44D8-BD3E-AB6152312971}"/>
    <dgm:cxn modelId="{C2240FDD-B7A4-4E6C-A4AB-56A7014D2BB8}" srcId="{CA261F78-C304-4385-8FE3-FCA584DAD5B9}" destId="{29B02F09-270E-436F-8AD6-88338EF0DC62}" srcOrd="1" destOrd="0" parTransId="{D69E3B68-0E04-4F8B-9610-2D7FC202A886}" sibTransId="{527D4AC3-65AD-43C4-89CC-F2BD226345F8}"/>
    <dgm:cxn modelId="{6EA734DF-3811-4568-B0E8-D897CF731D79}" srcId="{29B02F09-270E-436F-8AD6-88338EF0DC62}" destId="{06099E17-FA83-4525-A395-41CD093E34B5}" srcOrd="1" destOrd="0" parTransId="{705F011C-9EC6-44FA-BBDE-F55758AF7C89}" sibTransId="{EF44DEE4-7ADE-41E4-BC3F-D7AC55B55B0C}"/>
    <dgm:cxn modelId="{538388E5-D473-4261-AE7C-BC0A1438D916}" type="presOf" srcId="{5EE16160-0813-494B-B2C3-BA3C7868F2CA}" destId="{3CAAABE4-F6EB-4416-A756-76B494E4340E}" srcOrd="0" destOrd="0" presId="urn:microsoft.com/office/officeart/2011/layout/TabList"/>
    <dgm:cxn modelId="{527020EB-F17E-403C-8223-8987EDB71FAD}" type="presOf" srcId="{6575DD5F-7D3D-4BD8-AB80-2249FB28B210}" destId="{97ACC5BE-0777-40EE-A797-391C826ECA7D}" srcOrd="0" destOrd="0" presId="urn:microsoft.com/office/officeart/2011/layout/TabList"/>
    <dgm:cxn modelId="{5D0298EB-8235-425A-926F-A71CBE54725E}" type="presOf" srcId="{1FC66E9E-A887-4C89-8E79-98DF87F7DA2D}" destId="{EBF22C70-6E38-41AF-AC6E-D3CC7090B407}" srcOrd="0" destOrd="0" presId="urn:microsoft.com/office/officeart/2011/layout/TabList"/>
    <dgm:cxn modelId="{42A24FFE-A61D-4888-956E-C6AA88B230A9}" srcId="{AD5FC04A-2A00-4C0C-B67C-0FEB34272DA4}" destId="{C428C049-65EB-4106-8673-4168C8A9EECB}" srcOrd="2" destOrd="0" parTransId="{573BD07F-FC2A-45ED-8BAA-8A972509173C}" sibTransId="{08A54F92-B635-4391-993F-EA776A198A54}"/>
    <dgm:cxn modelId="{A3D967F8-A988-446D-B0C0-C495E9959330}" type="presParOf" srcId="{BB8DACBF-DBAE-4245-B6EE-EA084F3B02B1}" destId="{48EDE21A-2A0F-4735-BC41-424984A56D80}" srcOrd="0" destOrd="0" presId="urn:microsoft.com/office/officeart/2011/layout/TabList"/>
    <dgm:cxn modelId="{AB2C3C8B-3CCB-44B4-86DC-E24FFBD0438C}" type="presParOf" srcId="{48EDE21A-2A0F-4735-BC41-424984A56D80}" destId="{3CAAABE4-F6EB-4416-A756-76B494E4340E}" srcOrd="0" destOrd="0" presId="urn:microsoft.com/office/officeart/2011/layout/TabList"/>
    <dgm:cxn modelId="{91A7C408-B313-49C0-B8B0-39765BBEB5C8}" type="presParOf" srcId="{48EDE21A-2A0F-4735-BC41-424984A56D80}" destId="{88DF62F4-5B67-48C7-BF7D-E1FDD25F16C3}" srcOrd="1" destOrd="0" presId="urn:microsoft.com/office/officeart/2011/layout/TabList"/>
    <dgm:cxn modelId="{2EDAC730-6847-4337-921F-256849FE2A7C}" type="presParOf" srcId="{48EDE21A-2A0F-4735-BC41-424984A56D80}" destId="{FAE2BCE1-1652-4445-8F13-A85295884116}" srcOrd="2" destOrd="0" presId="urn:microsoft.com/office/officeart/2011/layout/TabList"/>
    <dgm:cxn modelId="{7C825959-A34D-4746-820C-BA8CA9AECF18}" type="presParOf" srcId="{BB8DACBF-DBAE-4245-B6EE-EA084F3B02B1}" destId="{6AD0DF26-0E9B-4FEC-BB8A-76C8E191077B}" srcOrd="1" destOrd="0" presId="urn:microsoft.com/office/officeart/2011/layout/TabList"/>
    <dgm:cxn modelId="{E83A9668-11BB-435E-A7CE-46BC4A0291DF}" type="presParOf" srcId="{BB8DACBF-DBAE-4245-B6EE-EA084F3B02B1}" destId="{CE9E1AE8-51C4-4AB8-B15D-AB46F1BCEC64}" srcOrd="2" destOrd="0" presId="urn:microsoft.com/office/officeart/2011/layout/TabList"/>
    <dgm:cxn modelId="{7DF73235-D95F-45E3-A3E7-E997F0A6BCCF}" type="presParOf" srcId="{BB8DACBF-DBAE-4245-B6EE-EA084F3B02B1}" destId="{1BD04212-A836-42A9-AAAB-B658EBFB458E}" srcOrd="3" destOrd="0" presId="urn:microsoft.com/office/officeart/2011/layout/TabList"/>
    <dgm:cxn modelId="{66FB372C-9295-44FC-902B-F57D81135734}" type="presParOf" srcId="{1BD04212-A836-42A9-AAAB-B658EBFB458E}" destId="{EBF22C70-6E38-41AF-AC6E-D3CC7090B407}" srcOrd="0" destOrd="0" presId="urn:microsoft.com/office/officeart/2011/layout/TabList"/>
    <dgm:cxn modelId="{C87643E6-E304-4B79-A334-AD7A565D7024}" type="presParOf" srcId="{1BD04212-A836-42A9-AAAB-B658EBFB458E}" destId="{A74C1EDE-BB21-41D6-B756-50E5C5F9C606}" srcOrd="1" destOrd="0" presId="urn:microsoft.com/office/officeart/2011/layout/TabList"/>
    <dgm:cxn modelId="{F538A8E5-E059-40E1-8F02-5623294E687F}" type="presParOf" srcId="{1BD04212-A836-42A9-AAAB-B658EBFB458E}" destId="{56640840-0822-4A40-9315-E63C1DB5ED32}" srcOrd="2" destOrd="0" presId="urn:microsoft.com/office/officeart/2011/layout/TabList"/>
    <dgm:cxn modelId="{B243A51D-2635-4801-8191-51B0BFBDE94A}" type="presParOf" srcId="{BB8DACBF-DBAE-4245-B6EE-EA084F3B02B1}" destId="{D25AE13C-2593-42F0-84D5-60A0BC1C543E}" srcOrd="4" destOrd="0" presId="urn:microsoft.com/office/officeart/2011/layout/TabList"/>
    <dgm:cxn modelId="{F48153DD-3BC0-4D63-8A21-AC291143D088}" type="presParOf" srcId="{BB8DACBF-DBAE-4245-B6EE-EA084F3B02B1}" destId="{78339EE1-CBA0-428C-8C08-605AB6C4F49B}" srcOrd="5" destOrd="0" presId="urn:microsoft.com/office/officeart/2011/layout/TabList"/>
    <dgm:cxn modelId="{E52CEB8A-BCCC-4447-994E-806EAECA07DB}" type="presParOf" srcId="{BB8DACBF-DBAE-4245-B6EE-EA084F3B02B1}" destId="{32B6D7E3-2F65-4F44-AFD3-644094B73346}" srcOrd="6" destOrd="0" presId="urn:microsoft.com/office/officeart/2011/layout/TabList"/>
    <dgm:cxn modelId="{862A0CEA-FF18-4DDB-B4D4-E96A738FD824}" type="presParOf" srcId="{32B6D7E3-2F65-4F44-AFD3-644094B73346}" destId="{6B02A840-E301-4148-B89B-207FFF0C54B4}" srcOrd="0" destOrd="0" presId="urn:microsoft.com/office/officeart/2011/layout/TabList"/>
    <dgm:cxn modelId="{F0EE4461-8CC2-477A-BE46-8CA2916A2D9E}" type="presParOf" srcId="{32B6D7E3-2F65-4F44-AFD3-644094B73346}" destId="{97ACC5BE-0777-40EE-A797-391C826ECA7D}" srcOrd="1" destOrd="0" presId="urn:microsoft.com/office/officeart/2011/layout/TabList"/>
    <dgm:cxn modelId="{387CB00A-CA11-4135-BE4D-11044CD5BA20}" type="presParOf" srcId="{32B6D7E3-2F65-4F44-AFD3-644094B73346}" destId="{020277E0-3C20-4F98-861D-34EB60BE3302}" srcOrd="2" destOrd="0" presId="urn:microsoft.com/office/officeart/2011/layout/TabList"/>
    <dgm:cxn modelId="{BA2ED082-B375-4DB5-978F-BD10A72FE3FC}" type="presParOf" srcId="{BB8DACBF-DBAE-4245-B6EE-EA084F3B02B1}" destId="{AA4B4DEB-845D-4CF1-A258-D5C1BFF8928A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E7228-AE6C-46E0-9263-242DED3222CF}">
      <dsp:nvSpPr>
        <dsp:cNvPr id="0" name=""/>
        <dsp:cNvSpPr/>
      </dsp:nvSpPr>
      <dsp:spPr>
        <a:xfrm>
          <a:off x="0" y="6738"/>
          <a:ext cx="8243887" cy="125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Eye exam benefit	$55 per person per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Vision correction materials	$105 per person per year</a:t>
          </a:r>
        </a:p>
      </dsp:txBody>
      <dsp:txXfrm>
        <a:off x="1773792" y="6738"/>
        <a:ext cx="6470094" cy="1250155"/>
      </dsp:txXfrm>
    </dsp:sp>
    <dsp:sp modelId="{E588AE5C-0A07-414B-9768-A1B2E326F601}">
      <dsp:nvSpPr>
        <dsp:cNvPr id="0" name=""/>
        <dsp:cNvSpPr/>
      </dsp:nvSpPr>
      <dsp:spPr>
        <a:xfrm>
          <a:off x="43730" y="65578"/>
          <a:ext cx="1239847" cy="75953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51539-150D-4E74-A8EE-82D5250C83E2}">
      <dsp:nvSpPr>
        <dsp:cNvPr id="0" name=""/>
        <dsp:cNvSpPr/>
      </dsp:nvSpPr>
      <dsp:spPr>
        <a:xfrm>
          <a:off x="0" y="1375171"/>
          <a:ext cx="8243887" cy="125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Eye exam benefit	$55 per person per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Vision correction materials	$260 per person </a:t>
          </a:r>
          <a:r>
            <a:rPr lang="en-US" sz="1400" b="1" kern="1200" dirty="0"/>
            <a:t>per</a:t>
          </a:r>
          <a:r>
            <a:rPr lang="en-US" sz="1800" b="1" kern="1200" dirty="0"/>
            <a:t> 24 months</a:t>
          </a:r>
        </a:p>
      </dsp:txBody>
      <dsp:txXfrm>
        <a:off x="1773792" y="1375171"/>
        <a:ext cx="6470094" cy="1250155"/>
      </dsp:txXfrm>
    </dsp:sp>
    <dsp:sp modelId="{F1947879-FF7A-466C-B9CF-2CC4B1905EAD}">
      <dsp:nvSpPr>
        <dsp:cNvPr id="0" name=""/>
        <dsp:cNvSpPr/>
      </dsp:nvSpPr>
      <dsp:spPr>
        <a:xfrm>
          <a:off x="60416" y="1419247"/>
          <a:ext cx="1192197" cy="7579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2D4EE-4534-41F8-A81A-0F00C45E4EC3}">
      <dsp:nvSpPr>
        <dsp:cNvPr id="0" name=""/>
        <dsp:cNvSpPr/>
      </dsp:nvSpPr>
      <dsp:spPr>
        <a:xfrm>
          <a:off x="0" y="2750343"/>
          <a:ext cx="8243887" cy="125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Eye exam benefit	$55 per person per year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Vision correction materials	$450 per person </a:t>
          </a:r>
          <a:r>
            <a:rPr lang="en-US" sz="1400" b="1" kern="1200" dirty="0"/>
            <a:t>per</a:t>
          </a:r>
          <a:r>
            <a:rPr lang="en-US" sz="1800" b="1" kern="1200" dirty="0"/>
            <a:t> 36 months</a:t>
          </a:r>
        </a:p>
      </dsp:txBody>
      <dsp:txXfrm>
        <a:off x="1773792" y="2750343"/>
        <a:ext cx="6470094" cy="1250155"/>
      </dsp:txXfrm>
    </dsp:sp>
    <dsp:sp modelId="{CD863CD7-CB35-4C77-9EF1-AC930C8A2D30}">
      <dsp:nvSpPr>
        <dsp:cNvPr id="0" name=""/>
        <dsp:cNvSpPr/>
      </dsp:nvSpPr>
      <dsp:spPr>
        <a:xfrm>
          <a:off x="54217" y="2801879"/>
          <a:ext cx="1204596" cy="783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7E0-3C20-4F98-861D-34EB60BE3302}">
      <dsp:nvSpPr>
        <dsp:cNvPr id="0" name=""/>
        <dsp:cNvSpPr/>
      </dsp:nvSpPr>
      <dsp:spPr>
        <a:xfrm>
          <a:off x="0" y="2292603"/>
          <a:ext cx="85664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40840-0822-4A40-9315-E63C1DB5ED32}">
      <dsp:nvSpPr>
        <dsp:cNvPr id="0" name=""/>
        <dsp:cNvSpPr/>
      </dsp:nvSpPr>
      <dsp:spPr>
        <a:xfrm>
          <a:off x="0" y="1307894"/>
          <a:ext cx="85664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BCE1-1652-4445-8F13-A85295884116}">
      <dsp:nvSpPr>
        <dsp:cNvPr id="0" name=""/>
        <dsp:cNvSpPr/>
      </dsp:nvSpPr>
      <dsp:spPr>
        <a:xfrm>
          <a:off x="0" y="323184"/>
          <a:ext cx="856640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AABE4-F6EB-4416-A756-76B494E4340E}">
      <dsp:nvSpPr>
        <dsp:cNvPr id="0" name=""/>
        <dsp:cNvSpPr/>
      </dsp:nvSpPr>
      <dsp:spPr>
        <a:xfrm>
          <a:off x="2227263" y="360"/>
          <a:ext cx="6339136" cy="322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Specific Eye Disease/Disorder Benefit</a:t>
          </a:r>
        </a:p>
      </dsp:txBody>
      <dsp:txXfrm>
        <a:off x="2227263" y="360"/>
        <a:ext cx="6339136" cy="322823"/>
      </dsp:txXfrm>
    </dsp:sp>
    <dsp:sp modelId="{88DF62F4-5B67-48C7-BF7D-E1FDD25F16C3}">
      <dsp:nvSpPr>
        <dsp:cNvPr id="0" name=""/>
        <dsp:cNvSpPr/>
      </dsp:nvSpPr>
      <dsp:spPr>
        <a:xfrm>
          <a:off x="5557" y="0"/>
          <a:ext cx="501646" cy="3228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</a:t>
          </a:r>
        </a:p>
      </dsp:txBody>
      <dsp:txXfrm>
        <a:off x="21319" y="15762"/>
        <a:ext cx="470122" cy="307061"/>
      </dsp:txXfrm>
    </dsp:sp>
    <dsp:sp modelId="{6AD0DF26-0E9B-4FEC-BB8A-76C8E191077B}">
      <dsp:nvSpPr>
        <dsp:cNvPr id="0" name=""/>
        <dsp:cNvSpPr/>
      </dsp:nvSpPr>
      <dsp:spPr>
        <a:xfrm>
          <a:off x="0" y="323184"/>
          <a:ext cx="8566400" cy="6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$1,100  once per person per covered disease/disorder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Glaucoma, Proliferative diabetic retinopathy, Retinitis pigmentosa, retinal detachment, macular degeneration</a:t>
          </a:r>
        </a:p>
      </dsp:txBody>
      <dsp:txXfrm>
        <a:off x="0" y="323184"/>
        <a:ext cx="8566400" cy="645744"/>
      </dsp:txXfrm>
    </dsp:sp>
    <dsp:sp modelId="{EBF22C70-6E38-41AF-AC6E-D3CC7090B407}">
      <dsp:nvSpPr>
        <dsp:cNvPr id="0" name=""/>
        <dsp:cNvSpPr/>
      </dsp:nvSpPr>
      <dsp:spPr>
        <a:xfrm>
          <a:off x="2227263" y="985070"/>
          <a:ext cx="6339136" cy="322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Eye Surgery Benefit</a:t>
          </a:r>
        </a:p>
      </dsp:txBody>
      <dsp:txXfrm>
        <a:off x="2227263" y="985070"/>
        <a:ext cx="6339136" cy="322823"/>
      </dsp:txXfrm>
    </dsp:sp>
    <dsp:sp modelId="{A74C1EDE-BB21-41D6-B756-50E5C5F9C606}">
      <dsp:nvSpPr>
        <dsp:cNvPr id="0" name=""/>
        <dsp:cNvSpPr/>
      </dsp:nvSpPr>
      <dsp:spPr>
        <a:xfrm flipH="1">
          <a:off x="0" y="963637"/>
          <a:ext cx="558775" cy="3228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</a:t>
          </a:r>
        </a:p>
      </dsp:txBody>
      <dsp:txXfrm>
        <a:off x="15762" y="979399"/>
        <a:ext cx="527251" cy="307061"/>
      </dsp:txXfrm>
    </dsp:sp>
    <dsp:sp modelId="{D25AE13C-2593-42F0-84D5-60A0BC1C543E}">
      <dsp:nvSpPr>
        <dsp:cNvPr id="0" name=""/>
        <dsp:cNvSpPr/>
      </dsp:nvSpPr>
      <dsp:spPr>
        <a:xfrm>
          <a:off x="0" y="1307894"/>
          <a:ext cx="8566400" cy="6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Up to $1,650 per surgery, no lifetime max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Paid based on schedule of operations, see brochure/representative for details</a:t>
          </a:r>
        </a:p>
      </dsp:txBody>
      <dsp:txXfrm>
        <a:off x="0" y="1307894"/>
        <a:ext cx="8566400" cy="645744"/>
      </dsp:txXfrm>
    </dsp:sp>
    <dsp:sp modelId="{6B02A840-E301-4148-B89B-207FFF0C54B4}">
      <dsp:nvSpPr>
        <dsp:cNvPr id="0" name=""/>
        <dsp:cNvSpPr/>
      </dsp:nvSpPr>
      <dsp:spPr>
        <a:xfrm>
          <a:off x="2227263" y="1969780"/>
          <a:ext cx="6339136" cy="322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Permanent Visual Impairment </a:t>
          </a:r>
        </a:p>
      </dsp:txBody>
      <dsp:txXfrm>
        <a:off x="2227263" y="1969780"/>
        <a:ext cx="6339136" cy="322823"/>
      </dsp:txXfrm>
    </dsp:sp>
    <dsp:sp modelId="{97ACC5BE-0777-40EE-A797-391C826ECA7D}">
      <dsp:nvSpPr>
        <dsp:cNvPr id="0" name=""/>
        <dsp:cNvSpPr/>
      </dsp:nvSpPr>
      <dsp:spPr>
        <a:xfrm flipH="1">
          <a:off x="0" y="1962635"/>
          <a:ext cx="515945" cy="32282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-</a:t>
          </a:r>
        </a:p>
      </dsp:txBody>
      <dsp:txXfrm>
        <a:off x="15762" y="1978397"/>
        <a:ext cx="484421" cy="307061"/>
      </dsp:txXfrm>
    </dsp:sp>
    <dsp:sp modelId="{AA4B4DEB-845D-4CF1-A258-D5C1BFF8928A}">
      <dsp:nvSpPr>
        <dsp:cNvPr id="0" name=""/>
        <dsp:cNvSpPr/>
      </dsp:nvSpPr>
      <dsp:spPr>
        <a:xfrm>
          <a:off x="0" y="2292603"/>
          <a:ext cx="8566400" cy="645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Up to $11,000 – lifetime max of $22,000 per covered person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Based on specific levels of impairment, see brochure/representative for details </a:t>
          </a:r>
        </a:p>
      </dsp:txBody>
      <dsp:txXfrm>
        <a:off x="0" y="2292603"/>
        <a:ext cx="8566400" cy="645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9/25/2025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dwoodburn.com/critical-illness-cancer.php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nefitsselection.com/fbh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lacenrollment.com/PrinceWilliamCountySchools/0Z4004139559" TargetMode="External"/><Relationship Id="rId2" Type="http://schemas.openxmlformats.org/officeDocument/2006/relationships/image" Target="../media/image23.ashx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shops.com/aflac/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necom.com/hctc2025" TargetMode="External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2.svg"/><Relationship Id="rId7" Type="http://schemas.openxmlformats.org/officeDocument/2006/relationships/image" Target="../media/image3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10" Type="http://schemas.openxmlformats.org/officeDocument/2006/relationships/image" Target="../media/image42.svg"/><Relationship Id="rId4" Type="http://schemas.openxmlformats.org/officeDocument/2006/relationships/image" Target="../media/image35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mailto:info@mybenecom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necom.com/hctc2025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nsveltegirl/6440362395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dwoodburn.com/hospital-recovery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04915"/>
            <a:ext cx="10363200" cy="2773692"/>
          </a:xfrm>
        </p:spPr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Hillsborough County </a:t>
            </a:r>
            <a:br>
              <a:rPr lang="en-US" sz="5400" dirty="0">
                <a:solidFill>
                  <a:srgbClr val="0070C0"/>
                </a:solidFill>
              </a:rPr>
            </a:br>
            <a:r>
              <a:rPr lang="en-US" sz="5400" dirty="0">
                <a:solidFill>
                  <a:srgbClr val="0070C0"/>
                </a:solidFill>
              </a:rPr>
              <a:t>Tax Collector’s Office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Open Enrollment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28800" y="3468104"/>
            <a:ext cx="8534400" cy="75798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Supplemental Benefits Presented by </a:t>
            </a:r>
            <a:r>
              <a:rPr lang="en-US" i="1" dirty="0">
                <a:solidFill>
                  <a:srgbClr val="0070C0"/>
                </a:solidFill>
                <a:latin typeface="Impact" panose="020B0806030902050204" pitchFamily="34" charset="0"/>
              </a:rPr>
              <a:t>BeneCom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sz="1700" dirty="0">
                <a:solidFill>
                  <a:srgbClr val="0070C0"/>
                </a:solidFill>
              </a:rPr>
              <a:t>Your Trusted Benefit Consultation &amp; Enrollment Specialists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606AD7-33F8-050A-AA23-4052C28F4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755" y="4415590"/>
            <a:ext cx="5556490" cy="239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D08751-4703-3ECC-37BE-257DBBED4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468"/>
          <a:stretch/>
        </p:blipFill>
        <p:spPr>
          <a:xfrm>
            <a:off x="1322972" y="179471"/>
            <a:ext cx="9326721" cy="4693318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D782952-CAA0-108B-E5A3-2F0E7EDC3BAC}"/>
              </a:ext>
            </a:extLst>
          </p:cNvPr>
          <p:cNvSpPr txBox="1">
            <a:spLocks/>
          </p:cNvSpPr>
          <p:nvPr/>
        </p:nvSpPr>
        <p:spPr>
          <a:xfrm>
            <a:off x="1221764" y="5312891"/>
            <a:ext cx="7576988" cy="471518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rgbClr val="6EA92D"/>
                </a:solidFill>
              </a:rPr>
              <a:t>Critical Illness Policy</a:t>
            </a:r>
          </a:p>
          <a:p>
            <a:pPr algn="l"/>
            <a:endParaRPr lang="en-US" sz="3000" b="1" dirty="0">
              <a:solidFill>
                <a:srgbClr val="6EA92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7BC6D-E104-DE26-9F5F-E8EDE5A1EFA2}"/>
              </a:ext>
            </a:extLst>
          </p:cNvPr>
          <p:cNvSpPr txBox="1"/>
          <p:nvPr/>
        </p:nvSpPr>
        <p:spPr>
          <a:xfrm>
            <a:off x="9832807" y="6224512"/>
            <a:ext cx="1284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BeneCom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67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59B6D9-D18C-EA57-2EBF-047C2DE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6411" y="505326"/>
            <a:ext cx="12348411" cy="1600202"/>
          </a:xfrm>
        </p:spPr>
        <p:txBody>
          <a:bodyPr/>
          <a:lstStyle/>
          <a:p>
            <a:pPr algn="ctr">
              <a:lnSpc>
                <a:spcPts val="2200"/>
              </a:lnSpc>
            </a:pPr>
            <a:r>
              <a:rPr lang="en-US" sz="4000" b="1" dirty="0">
                <a:solidFill>
                  <a:srgbClr val="6EA92D"/>
                </a:solidFill>
              </a:rPr>
              <a:t>Group Critical Illness               </a:t>
            </a:r>
            <a:br>
              <a:rPr lang="en-US" dirty="0">
                <a:solidFill>
                  <a:srgbClr val="6EA92D"/>
                </a:solidFill>
              </a:rPr>
            </a:br>
            <a:r>
              <a:rPr lang="en-US" sz="2000" dirty="0">
                <a:solidFill>
                  <a:srgbClr val="6EA92D"/>
                </a:solidFill>
              </a:rPr>
              <a:t>Pays Cash Benefits to You!</a:t>
            </a:r>
            <a:br>
              <a:rPr lang="en-US" sz="2000" dirty="0">
                <a:solidFill>
                  <a:srgbClr val="6EA92D"/>
                </a:solidFill>
              </a:rPr>
            </a:br>
            <a:r>
              <a:rPr lang="en-US" sz="1400" dirty="0"/>
              <a:t>Critical Illness coverage provides a lump-sum cash benefit to give financial support when needed the most.</a:t>
            </a:r>
            <a:br>
              <a:rPr lang="en-US" sz="1400" dirty="0"/>
            </a:br>
            <a:r>
              <a:rPr lang="en-US" sz="1400" u="sng" dirty="0"/>
              <a:t>Dependents receive 50% of your benefit</a:t>
            </a:r>
            <a:r>
              <a:rPr lang="en-US" sz="14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A76FA80E-B74D-1F16-A9BF-79C2AFDAB0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phic 9" descr="Heart with pulse outline">
            <a:extLst>
              <a:ext uri="{FF2B5EF4-FFF2-40B4-BE49-F238E27FC236}">
                <a16:creationId xmlns:a16="http://schemas.microsoft.com/office/drawing/2014/main" id="{8FD64C1E-D2C6-632F-16F0-5702679CB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4769" y="26139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7BEDFE-4621-A271-6272-E6C251E8E1CC}"/>
              </a:ext>
            </a:extLst>
          </p:cNvPr>
          <p:cNvSpPr txBox="1"/>
          <p:nvPr/>
        </p:nvSpPr>
        <p:spPr>
          <a:xfrm>
            <a:off x="728944" y="1973574"/>
            <a:ext cx="253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6EA92D"/>
                </a:solidFill>
              </a:rPr>
              <a:t>Benefits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0E652-6CE8-C93F-8FA6-D2DB7CAA71DE}"/>
              </a:ext>
            </a:extLst>
          </p:cNvPr>
          <p:cNvSpPr txBox="1"/>
          <p:nvPr/>
        </p:nvSpPr>
        <p:spPr>
          <a:xfrm>
            <a:off x="728944" y="2435239"/>
            <a:ext cx="4566957" cy="3522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Attack		$20,000</a:t>
            </a:r>
            <a:endParaRPr lang="en-US" b="1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Stroke			$20,000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Stage Renal Failure	$20,000</a:t>
            </a:r>
            <a:endParaRPr lang="en-US" b="1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Major Organ Transplant	$20,000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Coronary Artery Bypass	$  5,000</a:t>
            </a:r>
            <a:endParaRPr lang="en-US" b="1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Event Benefit	Included    </a:t>
            </a:r>
          </a:p>
          <a:p>
            <a:pPr marL="174625" marR="0" lvl="0" indent="-174625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Waiver of Premium *	employee only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25E49C-0E2E-71E7-F82C-15C262639A42}"/>
              </a:ext>
            </a:extLst>
          </p:cNvPr>
          <p:cNvSpPr txBox="1"/>
          <p:nvPr/>
        </p:nvSpPr>
        <p:spPr>
          <a:xfrm>
            <a:off x="6293330" y="2204406"/>
            <a:ext cx="4163413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0375" lvl="0" indent="-2857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Advanced Alzheimer’s 	$  5,000</a:t>
            </a:r>
          </a:p>
          <a:p>
            <a:pPr marL="460375" lvl="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Advanced Parkinson’s 	$  5,000</a:t>
            </a:r>
          </a:p>
          <a:p>
            <a:pPr marL="460375" lvl="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Benign Brain Tumor	$20,000</a:t>
            </a:r>
          </a:p>
          <a:p>
            <a:pPr marL="460375" lvl="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Coma		$20,000</a:t>
            </a:r>
          </a:p>
          <a:p>
            <a:pPr marL="460375" lvl="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Complete Loss of Hearing	$20,000</a:t>
            </a:r>
          </a:p>
          <a:p>
            <a:pPr marL="460375" lvl="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Complete Blindness	$20,000</a:t>
            </a:r>
          </a:p>
          <a:p>
            <a:pPr marL="460375" lvl="0" indent="-28575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Paralysis		$20,000</a:t>
            </a:r>
          </a:p>
          <a:p>
            <a:pPr marL="174625" lvl="0">
              <a:spcBef>
                <a:spcPts val="500"/>
              </a:spcBef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7F0FA2-05FC-D55F-91AD-2BF33DCA1133}"/>
              </a:ext>
            </a:extLst>
          </p:cNvPr>
          <p:cNvSpPr txBox="1"/>
          <p:nvPr/>
        </p:nvSpPr>
        <p:spPr>
          <a:xfrm>
            <a:off x="3249275" y="6442712"/>
            <a:ext cx="784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 err="1"/>
              <a:t>Benecom</a:t>
            </a:r>
            <a:r>
              <a:rPr lang="en-US" sz="1400" dirty="0"/>
              <a:t> Representative &amp; Brochures for full benefit details.</a:t>
            </a:r>
          </a:p>
        </p:txBody>
      </p:sp>
    </p:spTree>
    <p:extLst>
      <p:ext uri="{BB962C8B-B14F-4D97-AF65-F5344CB8AC3E}">
        <p14:creationId xmlns:p14="http://schemas.microsoft.com/office/powerpoint/2010/main" val="23034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4AA3C0E7-BEF5-349A-8856-314A4B94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55" y="44990"/>
            <a:ext cx="5983705" cy="1373692"/>
          </a:xfrm>
        </p:spPr>
        <p:txBody>
          <a:bodyPr/>
          <a:lstStyle/>
          <a:p>
            <a:pPr algn="ctr">
              <a:lnSpc>
                <a:spcPts val="2200"/>
              </a:lnSpc>
            </a:pPr>
            <a:r>
              <a:rPr lang="en-US" sz="4000" b="1" dirty="0">
                <a:solidFill>
                  <a:srgbClr val="6EA92D"/>
                </a:solidFill>
              </a:rPr>
              <a:t>Group Critical Illness               </a:t>
            </a:r>
            <a:br>
              <a:rPr lang="en-US" dirty="0">
                <a:solidFill>
                  <a:srgbClr val="6EA92D"/>
                </a:solidFill>
              </a:rPr>
            </a:br>
            <a:br>
              <a:rPr lang="en-US" sz="2000" dirty="0"/>
            </a:br>
            <a:endParaRPr lang="en-US" sz="2000" dirty="0"/>
          </a:p>
        </p:txBody>
      </p:sp>
      <p:pic>
        <p:nvPicPr>
          <p:cNvPr id="9" name="Picture 8" descr="Doctor explaining paperwork to a patient in an examination room">
            <a:extLst>
              <a:ext uri="{FF2B5EF4-FFF2-40B4-BE49-F238E27FC236}">
                <a16:creationId xmlns:a16="http://schemas.microsoft.com/office/drawing/2014/main" id="{80A1193C-CB3B-9711-0C55-1E5E915BC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9" y="3429000"/>
            <a:ext cx="4128655" cy="2752437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E5FBB2-3695-54F0-62FD-873D7481ECDC}"/>
              </a:ext>
            </a:extLst>
          </p:cNvPr>
          <p:cNvSpPr txBox="1"/>
          <p:nvPr/>
        </p:nvSpPr>
        <p:spPr>
          <a:xfrm>
            <a:off x="1217630" y="1655665"/>
            <a:ext cx="97567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Wellness benefit of $75 </a:t>
            </a:r>
            <a:r>
              <a:rPr lang="en-US" sz="3000" b="1" u="sng" dirty="0"/>
              <a:t>per covered person </a:t>
            </a:r>
            <a:r>
              <a:rPr lang="en-US" sz="3000" b="1" dirty="0"/>
              <a:t>per year</a:t>
            </a:r>
          </a:p>
          <a:p>
            <a:pPr algn="ctr"/>
            <a:endParaRPr lang="en-US" sz="2400" b="1" dirty="0"/>
          </a:p>
          <a:p>
            <a:pPr algn="ctr"/>
            <a:r>
              <a:rPr lang="en-US" sz="1400" b="1" dirty="0"/>
              <a:t>*MANY EXAMS QUALIFY, see your BeneCom representative or Allstate brochure for details!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5DDEE5C-02E2-3A10-A4CE-567C26E57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phic 11" descr="Heart with pulse outline">
            <a:extLst>
              <a:ext uri="{FF2B5EF4-FFF2-40B4-BE49-F238E27FC236}">
                <a16:creationId xmlns:a16="http://schemas.microsoft.com/office/drawing/2014/main" id="{069FEC2A-9903-0090-D50C-1FD8E2AD7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769" y="261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56FEDDA-8413-A49C-1F6D-1D6B4CED3B5D}"/>
              </a:ext>
            </a:extLst>
          </p:cNvPr>
          <p:cNvSpPr txBox="1">
            <a:spLocks/>
          </p:cNvSpPr>
          <p:nvPr/>
        </p:nvSpPr>
        <p:spPr>
          <a:xfrm>
            <a:off x="2072640" y="1939426"/>
            <a:ext cx="4023360" cy="478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Non-Tobacco    </a:t>
            </a:r>
          </a:p>
        </p:txBody>
      </p:sp>
      <p:pic>
        <p:nvPicPr>
          <p:cNvPr id="12" name="Graphic 11" descr="Heart with pulse outline">
            <a:extLst>
              <a:ext uri="{FF2B5EF4-FFF2-40B4-BE49-F238E27FC236}">
                <a16:creationId xmlns:a16="http://schemas.microsoft.com/office/drawing/2014/main" id="{86163E81-B5CA-0018-0D5E-5EF203E77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4769" y="261399"/>
            <a:ext cx="914400" cy="9144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C1C3D44-72F8-12B7-DE84-FB92FBB690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2147AFE8-A8E4-1F55-271C-37DA4EB6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072" y="348474"/>
            <a:ext cx="5976443" cy="816847"/>
          </a:xfrm>
        </p:spPr>
        <p:txBody>
          <a:bodyPr/>
          <a:lstStyle/>
          <a:p>
            <a:pPr algn="ctr">
              <a:lnSpc>
                <a:spcPts val="2200"/>
              </a:lnSpc>
            </a:pPr>
            <a:r>
              <a:rPr lang="en-US" sz="3200" b="1" dirty="0">
                <a:solidFill>
                  <a:srgbClr val="6EA92D"/>
                </a:solidFill>
              </a:rPr>
              <a:t>Group Critical Illness               </a:t>
            </a:r>
            <a:br>
              <a:rPr lang="en-US" dirty="0">
                <a:solidFill>
                  <a:srgbClr val="6EA92D"/>
                </a:solidFill>
              </a:rPr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0F6C7-4619-F625-3EF8-AE8F3163DE0E}"/>
              </a:ext>
            </a:extLst>
          </p:cNvPr>
          <p:cNvSpPr txBox="1"/>
          <p:nvPr/>
        </p:nvSpPr>
        <p:spPr>
          <a:xfrm>
            <a:off x="620343" y="595468"/>
            <a:ext cx="11158256" cy="84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ctr"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Benefits paid regardless of any other coverage</a:t>
            </a:r>
          </a:p>
          <a:p>
            <a:pPr marL="174625" marR="0" lvl="0" indent="-174625" algn="ctr"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Coverage may be continued when you leave the County or retire!</a:t>
            </a:r>
          </a:p>
        </p:txBody>
      </p:sp>
      <p:graphicFrame>
        <p:nvGraphicFramePr>
          <p:cNvPr id="2" name="Content Placeholder 6">
            <a:extLst>
              <a:ext uri="{FF2B5EF4-FFF2-40B4-BE49-F238E27FC236}">
                <a16:creationId xmlns:a16="http://schemas.microsoft.com/office/drawing/2014/main" id="{A443DAFB-E932-FF18-9CFA-69622B0FC5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051554"/>
              </p:ext>
            </p:extLst>
          </p:nvPr>
        </p:nvGraphicFramePr>
        <p:xfrm>
          <a:off x="3102673" y="2430033"/>
          <a:ext cx="6498528" cy="407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175">
                  <a:extLst>
                    <a:ext uri="{9D8B030D-6E8A-4147-A177-3AD203B41FA5}">
                      <a16:colId xmlns:a16="http://schemas.microsoft.com/office/drawing/2014/main" val="4265708632"/>
                    </a:ext>
                  </a:extLst>
                </a:gridCol>
                <a:gridCol w="2333156">
                  <a:extLst>
                    <a:ext uri="{9D8B030D-6E8A-4147-A177-3AD203B41FA5}">
                      <a16:colId xmlns:a16="http://schemas.microsoft.com/office/drawing/2014/main" val="2244220460"/>
                    </a:ext>
                  </a:extLst>
                </a:gridCol>
                <a:gridCol w="1999197">
                  <a:extLst>
                    <a:ext uri="{9D8B030D-6E8A-4147-A177-3AD203B41FA5}">
                      <a16:colId xmlns:a16="http://schemas.microsoft.com/office/drawing/2014/main" val="604914057"/>
                    </a:ext>
                  </a:extLst>
                </a:gridCol>
              </a:tblGrid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EE, EE+CH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EE+SP,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3812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18-24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$2.78 </a:t>
                      </a:r>
                      <a:r>
                        <a:rPr lang="en-US" sz="1000" dirty="0"/>
                        <a:t>(Save .63)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$4.23</a:t>
                      </a:r>
                      <a:r>
                        <a:rPr lang="en-US" sz="1000" dirty="0"/>
                        <a:t> (Save .95)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091934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25-29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$2.96</a:t>
                      </a:r>
                      <a:r>
                        <a:rPr lang="en-US" sz="1000" dirty="0"/>
                        <a:t> (Save .67)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$4.59</a:t>
                      </a:r>
                      <a:r>
                        <a:rPr lang="en-US" sz="1000" dirty="0"/>
                        <a:t> (Save 1.03)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46299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30-35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$3.71</a:t>
                      </a:r>
                      <a:r>
                        <a:rPr lang="en-US" sz="1000" dirty="0"/>
                        <a:t> (Save .83)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$5.71 </a:t>
                      </a:r>
                      <a:r>
                        <a:rPr lang="en-US" sz="1000" dirty="0"/>
                        <a:t>(Save 1.28)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8623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36-39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$4.61</a:t>
                      </a:r>
                      <a:r>
                        <a:rPr lang="en-US" sz="1000" dirty="0"/>
                        <a:t> (Save 1.04)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$7.17 </a:t>
                      </a:r>
                      <a:r>
                        <a:rPr lang="en-US" sz="1000" dirty="0"/>
                        <a:t>(Save 1.61)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87376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40-44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$5.82</a:t>
                      </a:r>
                      <a:r>
                        <a:rPr lang="en-US" sz="1000" dirty="0"/>
                        <a:t> (Save 1.31)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$8.98</a:t>
                      </a:r>
                      <a:r>
                        <a:rPr lang="en-US" sz="1000" dirty="0"/>
                        <a:t> (Save 2.02)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515827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45-50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$7.76</a:t>
                      </a:r>
                      <a:r>
                        <a:rPr lang="en-US" sz="1000" dirty="0"/>
                        <a:t> (Save 1.75)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$11.84</a:t>
                      </a:r>
                      <a:r>
                        <a:rPr lang="en-US" sz="1000" dirty="0"/>
                        <a:t>  (Save 2.66)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849775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51-54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$10.25 </a:t>
                      </a:r>
                      <a:r>
                        <a:rPr lang="en-US" sz="1000" dirty="0"/>
                        <a:t>(Save 2.31)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$15.52 </a:t>
                      </a:r>
                      <a:r>
                        <a:rPr lang="en-US" sz="1000" dirty="0"/>
                        <a:t>(Save 3.49)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6678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55-60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$13.45</a:t>
                      </a:r>
                      <a:r>
                        <a:rPr lang="en-US" sz="1000" dirty="0"/>
                        <a:t> (Save 3.03)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$20.29 </a:t>
                      </a:r>
                      <a:r>
                        <a:rPr lang="en-US" sz="1000" dirty="0"/>
                        <a:t>(Save 4.57)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53860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$18.01 </a:t>
                      </a:r>
                      <a:r>
                        <a:rPr lang="en-US" sz="1000" dirty="0"/>
                        <a:t>(Save 4.05)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$26.98 </a:t>
                      </a:r>
                      <a:r>
                        <a:rPr lang="en-US" sz="1000" dirty="0"/>
                        <a:t>(Save 6.07)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11246"/>
                  </a:ext>
                </a:extLst>
              </a:tr>
              <a:tr h="370863">
                <a:tc>
                  <a:txBody>
                    <a:bodyPr/>
                    <a:lstStyle/>
                    <a:p>
                      <a:r>
                        <a:rPr lang="en-US" dirty="0"/>
                        <a:t>71+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$29.00 </a:t>
                      </a:r>
                      <a:r>
                        <a:rPr lang="en-US" sz="1000" dirty="0"/>
                        <a:t>(Save 6.53)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$43.38 </a:t>
                      </a:r>
                      <a:r>
                        <a:rPr lang="en-US" sz="1000" dirty="0"/>
                        <a:t>(Save 9.76)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91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1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076F1-51B2-DBD1-69B5-289A10BC1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85" b="62283"/>
          <a:stretch/>
        </p:blipFill>
        <p:spPr>
          <a:xfrm>
            <a:off x="1446795" y="299766"/>
            <a:ext cx="8864269" cy="43880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25C86-49BF-94F4-A1BE-DF4544158A1E}"/>
              </a:ext>
            </a:extLst>
          </p:cNvPr>
          <p:cNvSpPr txBox="1"/>
          <p:nvPr/>
        </p:nvSpPr>
        <p:spPr>
          <a:xfrm>
            <a:off x="1543048" y="4687851"/>
            <a:ext cx="71557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9377A"/>
                </a:solidFill>
              </a:rPr>
              <a:t>Cancer Insurance </a:t>
            </a:r>
            <a:r>
              <a:rPr lang="en-US" sz="1800" b="1" dirty="0">
                <a:solidFill>
                  <a:srgbClr val="C9377A"/>
                </a:solidFill>
              </a:rPr>
              <a:t>&amp;</a:t>
            </a:r>
            <a:r>
              <a:rPr lang="en-US" sz="3600" b="1" dirty="0">
                <a:solidFill>
                  <a:srgbClr val="C9377A"/>
                </a:solidFill>
              </a:rPr>
              <a:t> </a:t>
            </a:r>
            <a:r>
              <a:rPr lang="en-US" sz="1800" b="1" dirty="0">
                <a:solidFill>
                  <a:srgbClr val="C9377A"/>
                </a:solidFill>
              </a:rPr>
              <a:t>29 specified diseases</a:t>
            </a:r>
          </a:p>
          <a:p>
            <a:endParaRPr lang="en-US" b="1" dirty="0">
              <a:solidFill>
                <a:srgbClr val="C9377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7778A6-B917-663D-BE1E-11F694941A66}"/>
              </a:ext>
            </a:extLst>
          </p:cNvPr>
          <p:cNvSpPr txBox="1"/>
          <p:nvPr/>
        </p:nvSpPr>
        <p:spPr>
          <a:xfrm>
            <a:off x="9832807" y="6224512"/>
            <a:ext cx="1284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BeneCom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99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524C94-A8C7-24F4-334C-D56103BD3CE8}"/>
              </a:ext>
            </a:extLst>
          </p:cNvPr>
          <p:cNvSpPr txBox="1"/>
          <p:nvPr/>
        </p:nvSpPr>
        <p:spPr>
          <a:xfrm>
            <a:off x="609599" y="1146511"/>
            <a:ext cx="1097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 </a:t>
            </a:r>
            <a:r>
              <a:rPr lang="en-US" sz="2000" b="1" u="sng" dirty="0"/>
              <a:t>addition</a:t>
            </a:r>
            <a:r>
              <a:rPr lang="en-US" sz="2000" b="1" dirty="0"/>
              <a:t> to Cancer, this plan also covers 29 specified diseases to help with expenses:</a:t>
            </a:r>
            <a:endParaRPr lang="en-US" sz="20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sz="1600" dirty="0"/>
              <a:t>Muscular Dystrophy, ALS (Lou Gehrig’s), Multiple Sclerosis, Encephalitis, Rabies, Tetanus, Tuberculosis, Diphtheria, Cerebrospinal Meningitis (bacterial), Sickle Cell Anemia, Hepatitis (Chronic B or C with liver failure or Hepatoma), Lyme Disease, Systemic Lupus Erythematosus, Cystic Fibrosis, and many more!</a:t>
            </a:r>
            <a:endParaRPr lang="en-US" sz="1600" u="sng" dirty="0"/>
          </a:p>
          <a:p>
            <a:pPr algn="ctr"/>
            <a:r>
              <a:rPr lang="en-US" u="sng" dirty="0"/>
              <a:t>29 additional diseases covered</a:t>
            </a:r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F87C3-6589-884E-6A2E-850CFF6D94A5}"/>
              </a:ext>
            </a:extLst>
          </p:cNvPr>
          <p:cNvSpPr txBox="1"/>
          <p:nvPr/>
        </p:nvSpPr>
        <p:spPr>
          <a:xfrm>
            <a:off x="2836946" y="267796"/>
            <a:ext cx="651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9377A"/>
                </a:solidFill>
              </a:rPr>
              <a:t>Cancer Insurance </a:t>
            </a:r>
            <a:r>
              <a:rPr lang="en-US" sz="1800" b="1" u="sng" dirty="0">
                <a:solidFill>
                  <a:srgbClr val="C9377A"/>
                </a:solidFill>
              </a:rPr>
              <a:t>&amp;</a:t>
            </a:r>
            <a:r>
              <a:rPr lang="en-US" sz="3600" b="1" u="sng" dirty="0">
                <a:solidFill>
                  <a:srgbClr val="C9377A"/>
                </a:solidFill>
              </a:rPr>
              <a:t> </a:t>
            </a:r>
            <a:r>
              <a:rPr lang="en-US" sz="1800" b="1" u="sng" dirty="0">
                <a:solidFill>
                  <a:srgbClr val="C9377A"/>
                </a:solidFill>
              </a:rPr>
              <a:t>29 specified diseases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141BE-588B-E3F6-0472-9BD5AA634784}"/>
              </a:ext>
            </a:extLst>
          </p:cNvPr>
          <p:cNvSpPr txBox="1"/>
          <p:nvPr/>
        </p:nvSpPr>
        <p:spPr>
          <a:xfrm>
            <a:off x="892697" y="2621160"/>
            <a:ext cx="2538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rgbClr val="C9377A"/>
                </a:solidFill>
              </a:rPr>
              <a:t>Benefits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E89DE333-9A43-7445-2086-F8FD5E193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567FA50-66AB-3BC8-2A96-16AE8848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" y="220079"/>
            <a:ext cx="926432" cy="9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6B1CBD-0913-CA40-C7EE-C53FDA6E4DC9}"/>
              </a:ext>
            </a:extLst>
          </p:cNvPr>
          <p:cNvSpPr txBox="1"/>
          <p:nvPr/>
        </p:nvSpPr>
        <p:spPr>
          <a:xfrm>
            <a:off x="1282991" y="3429000"/>
            <a:ext cx="42954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Hospital Confinement</a:t>
            </a:r>
            <a:endParaRPr lang="en-US" sz="1600" baseline="30000" dirty="0"/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Continuous Hospital Confinement         $200 day 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 Benefits  no lifetime limit       $200 day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Government/Charity Hospital 	     $200 day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Private Duty Nursing Services	      $200 day	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Extended Care Facility		      $200 day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Home Nursing		      $200 day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Hospice Care - home or center	      $200 day</a:t>
            </a:r>
          </a:p>
          <a:p>
            <a:pPr marR="0" lvl="0">
              <a:spcAft>
                <a:spcPts val="0"/>
              </a:spcAft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/>
              <a:t>Radiation/Chemotherapy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Radiation/Chemo 		      $10,000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Blood, Plasma, and Platelets	      $10,000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4CAA7-1CDD-3208-849A-C2A5ADC00453}"/>
              </a:ext>
            </a:extLst>
          </p:cNvPr>
          <p:cNvSpPr txBox="1"/>
          <p:nvPr/>
        </p:nvSpPr>
        <p:spPr>
          <a:xfrm>
            <a:off x="6453630" y="3429000"/>
            <a:ext cx="42954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Surgery &amp; Related Benefits</a:t>
            </a:r>
            <a:endParaRPr lang="en-US" sz="1600" baseline="30000" dirty="0"/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 inpatient/outpatient	$1,500/$2,250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Anesthesia % of surgery	25%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Ambulatory Surgical Center	$250 daily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Opinion		$200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Bone Marrow/Stem Cell Transplant up to $2,500</a:t>
            </a:r>
          </a:p>
          <a:p>
            <a:endParaRPr lang="en-US" sz="1600" b="1" dirty="0"/>
          </a:p>
          <a:p>
            <a:r>
              <a:rPr lang="en-US" sz="1600" b="1" dirty="0"/>
              <a:t>Transportation &amp; Lodging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Ambulance		$100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Non-Local Transportation	.40 cents mile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Outpatient Lodging		$50 day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Lodging/Transportation	$50 day/.40 mile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7EA572-19AF-88E3-6582-15672105C055}"/>
              </a:ext>
            </a:extLst>
          </p:cNvPr>
          <p:cNvSpPr txBox="1"/>
          <p:nvPr/>
        </p:nvSpPr>
        <p:spPr>
          <a:xfrm>
            <a:off x="3022287" y="6406664"/>
            <a:ext cx="8139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*See BeneCom Representative &amp; Brochure for full details and rates.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B27D90-5713-702A-FCE4-9688A47A7ED4}"/>
              </a:ext>
            </a:extLst>
          </p:cNvPr>
          <p:cNvSpPr txBox="1"/>
          <p:nvPr/>
        </p:nvSpPr>
        <p:spPr>
          <a:xfrm>
            <a:off x="2507345" y="2907619"/>
            <a:ext cx="6093994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 Cancer Initial Diagnosis Benefit	$5,000</a:t>
            </a:r>
          </a:p>
        </p:txBody>
      </p:sp>
    </p:spTree>
    <p:extLst>
      <p:ext uri="{BB962C8B-B14F-4D97-AF65-F5344CB8AC3E}">
        <p14:creationId xmlns:p14="http://schemas.microsoft.com/office/powerpoint/2010/main" val="18705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B47E94-E9BB-D9C6-2CFE-068BCEE89FCF}"/>
              </a:ext>
            </a:extLst>
          </p:cNvPr>
          <p:cNvSpPr txBox="1"/>
          <p:nvPr/>
        </p:nvSpPr>
        <p:spPr>
          <a:xfrm>
            <a:off x="2836946" y="267796"/>
            <a:ext cx="651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9377A"/>
                </a:solidFill>
              </a:rPr>
              <a:t>Cancer Insurance </a:t>
            </a:r>
            <a:r>
              <a:rPr lang="en-US" sz="1800" b="1" u="sng" dirty="0">
                <a:solidFill>
                  <a:srgbClr val="C9377A"/>
                </a:solidFill>
              </a:rPr>
              <a:t>&amp;</a:t>
            </a:r>
            <a:r>
              <a:rPr lang="en-US" sz="3600" b="1" u="sng" dirty="0">
                <a:solidFill>
                  <a:srgbClr val="C9377A"/>
                </a:solidFill>
              </a:rPr>
              <a:t> </a:t>
            </a:r>
            <a:r>
              <a:rPr lang="en-US" sz="1800" b="1" u="sng" dirty="0">
                <a:solidFill>
                  <a:srgbClr val="C9377A"/>
                </a:solidFill>
              </a:rPr>
              <a:t>29 specified diseases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715DFB-0DA1-869C-9D36-82B26E84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" y="220079"/>
            <a:ext cx="926432" cy="9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A8086A-8929-8764-B45A-97AEEC1C0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5DB0D1-24DE-8D20-A71B-DFFBBB093DEA}"/>
              </a:ext>
            </a:extLst>
          </p:cNvPr>
          <p:cNvSpPr txBox="1"/>
          <p:nvPr/>
        </p:nvSpPr>
        <p:spPr>
          <a:xfrm>
            <a:off x="1163763" y="1640400"/>
            <a:ext cx="5629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Physician’s Attendance		$50 day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or Speech Therapy		$50 day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Experimental Treatment		$5,000 </a:t>
            </a:r>
            <a:r>
              <a:rPr lang="en-US" sz="12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/12 </a:t>
            </a:r>
            <a:r>
              <a:rPr lang="en-US" sz="1200" dirty="0" err="1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</a:t>
            </a:r>
            <a:endParaRPr lang="en-US" sz="16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Prosthesis			$2,000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Comfort/Anti-Nausea		$200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Intensive Care Benefit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reason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   200 day/45 days</a:t>
            </a:r>
          </a:p>
          <a:p>
            <a:pPr marR="0" lvl="0"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endParaRPr lang="en-US" sz="1600" i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D1D9C-E3BB-2417-47BF-AD9B043BBC66}"/>
              </a:ext>
            </a:extLst>
          </p:cNvPr>
          <p:cNvSpPr txBox="1"/>
          <p:nvPr/>
        </p:nvSpPr>
        <p:spPr>
          <a:xfrm>
            <a:off x="1163763" y="1255833"/>
            <a:ext cx="2538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C9377A"/>
                </a:solidFill>
              </a:rPr>
              <a:t>Benefits - continued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C17AE-4701-95B5-F38D-AD85A245B18A}"/>
              </a:ext>
            </a:extLst>
          </p:cNvPr>
          <p:cNvSpPr txBox="1"/>
          <p:nvPr/>
        </p:nvSpPr>
        <p:spPr>
          <a:xfrm>
            <a:off x="1163105" y="4817495"/>
            <a:ext cx="10148282" cy="8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500" b="1" dirty="0"/>
              <a:t>Cancer Screening Benefit    -     </a:t>
            </a:r>
            <a:r>
              <a:rPr lang="en-US" sz="2500" b="1" u="sng" dirty="0"/>
              <a:t>$100 per covered person per year</a:t>
            </a:r>
            <a:r>
              <a:rPr lang="en-US" sz="2000" b="1" u="sng" dirty="0"/>
              <a:t>!</a:t>
            </a:r>
            <a:endParaRPr lang="en-US" sz="2000" b="1" baseline="30000" dirty="0"/>
          </a:p>
          <a:p>
            <a:pPr algn="ctr">
              <a:lnSpc>
                <a:spcPct val="150000"/>
              </a:lnSpc>
            </a:pPr>
            <a:r>
              <a:rPr lang="en-US" sz="1600" b="1" baseline="30000" dirty="0"/>
              <a:t>*many exams qualify : see your representative &amp; brochure for details</a:t>
            </a:r>
            <a:endParaRPr lang="en-US" sz="16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58C5F-6C93-9280-B6A0-1B95C571C269}"/>
              </a:ext>
            </a:extLst>
          </p:cNvPr>
          <p:cNvSpPr txBox="1"/>
          <p:nvPr/>
        </p:nvSpPr>
        <p:spPr>
          <a:xfrm>
            <a:off x="2344674" y="6042603"/>
            <a:ext cx="83690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500" b="1" u="sng" dirty="0">
              <a:highlight>
                <a:srgbClr val="FFFF00"/>
              </a:highlight>
            </a:endParaRPr>
          </a:p>
          <a:p>
            <a:r>
              <a:rPr lang="en-US" sz="1500" dirty="0"/>
              <a:t>*see BeneCom representative &amp; brochure for full policy and premium details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C67C5-1CEA-F69D-63D0-3D50549124DE}"/>
              </a:ext>
            </a:extLst>
          </p:cNvPr>
          <p:cNvSpPr txBox="1"/>
          <p:nvPr/>
        </p:nvSpPr>
        <p:spPr>
          <a:xfrm>
            <a:off x="6910830" y="1291928"/>
            <a:ext cx="43627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Surgery &amp; Related Benefits</a:t>
            </a:r>
            <a:endParaRPr lang="en-US" sz="1600" baseline="30000" dirty="0"/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 inpatient/outpatient	$1,500/$2,250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Anesthesia % of surgery	25%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Ambulatory Surgical Center	$250 daily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Opinion		$200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Bone Marrow/Stem Cell Transplant up to $2,500</a:t>
            </a:r>
          </a:p>
          <a:p>
            <a:endParaRPr lang="en-US" sz="1600" b="1" dirty="0"/>
          </a:p>
          <a:p>
            <a:r>
              <a:rPr lang="en-US" sz="1600" b="1" dirty="0"/>
              <a:t>Transportation &amp; Lodging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Ambulance		$100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Non-Local Transportation	.40 cents mile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Outpatient Lodging		$50 day</a:t>
            </a:r>
          </a:p>
          <a:p>
            <a:pPr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Lodging/Transportation	$50 day/.40 mile</a:t>
            </a:r>
          </a:p>
        </p:txBody>
      </p:sp>
    </p:spTree>
    <p:extLst>
      <p:ext uri="{BB962C8B-B14F-4D97-AF65-F5344CB8AC3E}">
        <p14:creationId xmlns:p14="http://schemas.microsoft.com/office/powerpoint/2010/main" val="38438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6C89373-FABA-B25C-E820-3BFF8E8236A3}"/>
              </a:ext>
            </a:extLst>
          </p:cNvPr>
          <p:cNvSpPr txBox="1"/>
          <p:nvPr/>
        </p:nvSpPr>
        <p:spPr>
          <a:xfrm>
            <a:off x="2836946" y="267796"/>
            <a:ext cx="6518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C9377A"/>
                </a:solidFill>
              </a:rPr>
              <a:t>Cancer Insurance </a:t>
            </a:r>
            <a:r>
              <a:rPr lang="en-US" sz="1800" b="1" u="sng" dirty="0">
                <a:solidFill>
                  <a:srgbClr val="C9377A"/>
                </a:solidFill>
              </a:rPr>
              <a:t>&amp;</a:t>
            </a:r>
            <a:r>
              <a:rPr lang="en-US" sz="3600" b="1" u="sng" dirty="0">
                <a:solidFill>
                  <a:srgbClr val="C9377A"/>
                </a:solidFill>
              </a:rPr>
              <a:t> </a:t>
            </a:r>
            <a:r>
              <a:rPr lang="en-US" sz="1800" b="1" u="sng" dirty="0">
                <a:solidFill>
                  <a:srgbClr val="C9377A"/>
                </a:solidFill>
              </a:rPr>
              <a:t>29 specified diseases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FB3AEC-EFA1-8AF1-C41E-D29027BDA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97" y="220079"/>
            <a:ext cx="926432" cy="9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D9F9C-F611-33BB-893A-C62804C07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6757EF-DC6A-19B7-14AE-8C52B5EBD1B3}"/>
              </a:ext>
            </a:extLst>
          </p:cNvPr>
          <p:cNvSpPr txBox="1"/>
          <p:nvPr/>
        </p:nvSpPr>
        <p:spPr>
          <a:xfrm>
            <a:off x="865787" y="1435533"/>
            <a:ext cx="10460424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ctr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Benefits are paid directly to you unless otherwise assigned</a:t>
            </a:r>
          </a:p>
          <a:p>
            <a:pPr marL="174625" marR="0" lvl="0" indent="-174625" algn="ctr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Waiver of premium after 90 days of disability due to cancer for as long as your disability lasts (EE only)</a:t>
            </a:r>
          </a:p>
          <a:p>
            <a:pPr marL="174625" marR="0" lvl="0" indent="-174625" algn="ctr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 may be continued when you retire or leave the County.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3FAE6DE-1718-207C-A438-307DF27FB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327758"/>
              </p:ext>
            </p:extLst>
          </p:nvPr>
        </p:nvGraphicFramePr>
        <p:xfrm>
          <a:off x="2327939" y="3429000"/>
          <a:ext cx="7633479" cy="2533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913">
                  <a:extLst>
                    <a:ext uri="{9D8B030D-6E8A-4147-A177-3AD203B41FA5}">
                      <a16:colId xmlns:a16="http://schemas.microsoft.com/office/drawing/2014/main" val="2846314031"/>
                    </a:ext>
                  </a:extLst>
                </a:gridCol>
                <a:gridCol w="2530283">
                  <a:extLst>
                    <a:ext uri="{9D8B030D-6E8A-4147-A177-3AD203B41FA5}">
                      <a16:colId xmlns:a16="http://schemas.microsoft.com/office/drawing/2014/main" val="991364958"/>
                    </a:ext>
                  </a:extLst>
                </a:gridCol>
                <a:gridCol w="2530283">
                  <a:extLst>
                    <a:ext uri="{9D8B030D-6E8A-4147-A177-3AD203B41FA5}">
                      <a16:colId xmlns:a16="http://schemas.microsoft.com/office/drawing/2014/main" val="2270634061"/>
                    </a:ext>
                  </a:extLst>
                </a:gridCol>
              </a:tblGrid>
              <a:tr h="829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013895"/>
                  </a:ext>
                </a:extLst>
              </a:tr>
              <a:tr h="17033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Semi-Monthly</a:t>
                      </a:r>
                    </a:p>
                    <a:p>
                      <a:pPr algn="ctr"/>
                      <a:r>
                        <a:rPr lang="en-US" dirty="0"/>
                        <a:t> </a:t>
                      </a:r>
                    </a:p>
                    <a:p>
                      <a:r>
                        <a:rPr lang="en-US" dirty="0"/>
                        <a:t>(pre-tax 22.5% save)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$12.01</a:t>
                      </a: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(2.70 save)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$20.60</a:t>
                      </a: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(4.64 save)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8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llstate - Mortgage Protection Insurance Review (2024)">
            <a:extLst>
              <a:ext uri="{FF2B5EF4-FFF2-40B4-BE49-F238E27FC236}">
                <a16:creationId xmlns:a16="http://schemas.microsoft.com/office/drawing/2014/main" id="{604104EA-3543-36E3-4D61-BF70D05AB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4" y="354194"/>
            <a:ext cx="1713998" cy="44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7FB48E4-8D5F-D8F4-D5D0-AF64BD350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2227" y="457201"/>
            <a:ext cx="9890901" cy="1143000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Calibri" panose="020F0502020204030204" pitchFamily="34" charset="0"/>
              <a:buNone/>
            </a:pPr>
            <a:r>
              <a:rPr lang="en-US" altLang="en-US" dirty="0">
                <a:solidFill>
                  <a:srgbClr val="004070"/>
                </a:solidFill>
                <a:sym typeface="Calibri" panose="020F0502020204030204" pitchFamily="34" charset="0"/>
              </a:rPr>
              <a:t>Policyholder Services</a:t>
            </a:r>
          </a:p>
        </p:txBody>
      </p:sp>
      <p:pic>
        <p:nvPicPr>
          <p:cNvPr id="6" name="Picture 6" descr="Log in to your account | Allstate Benefits">
            <a:extLst>
              <a:ext uri="{FF2B5EF4-FFF2-40B4-BE49-F238E27FC236}">
                <a16:creationId xmlns:a16="http://schemas.microsoft.com/office/drawing/2014/main" id="{A4251C62-08B8-7895-E4F6-781CF81F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13" y="553745"/>
            <a:ext cx="1713999" cy="1047345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AD7C01DD-C246-8A76-D6FC-5BC458AB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4" y="1615783"/>
            <a:ext cx="1049538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800"/>
              </a:lnSpc>
              <a:buClr>
                <a:srgbClr val="E46C0A"/>
              </a:buClr>
              <a:buFont typeface="Arial" panose="020B0604020202020204" pitchFamily="34" charset="0"/>
              <a:defRPr sz="2800">
                <a:solidFill>
                  <a:srgbClr val="0076C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16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16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16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000"/>
              </a:lnSpc>
              <a:buFont typeface="Calibri" panose="020F0502020204030204" pitchFamily="34" charset="0"/>
              <a:buNone/>
            </a:pPr>
            <a:r>
              <a:rPr lang="en-US" altLang="en-US" sz="1800" dirty="0">
                <a:solidFill>
                  <a:srgbClr val="404040"/>
                </a:solidFill>
                <a:sym typeface="Calibri" panose="020F0502020204030204" pitchFamily="34" charset="0"/>
              </a:rPr>
              <a:t>The Claims team is made of dedicated, compassionate employees who strive to make customers “whole” as quickly as possible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5A7877-ACAF-8296-93B2-3CCCAE9915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58" t="8865" r="61184" b="5088"/>
          <a:stretch/>
        </p:blipFill>
        <p:spPr>
          <a:xfrm>
            <a:off x="762000" y="2755232"/>
            <a:ext cx="1490114" cy="198602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C2AF242-4BD7-F186-8D30-A7F16165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4" y="4931167"/>
            <a:ext cx="1528468" cy="152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61EAE700-2030-C462-A740-66ECE56FA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610853"/>
            <a:ext cx="8989678" cy="37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ts val="2800"/>
              </a:lnSpc>
              <a:buClr>
                <a:srgbClr val="E46C0A"/>
              </a:buClr>
              <a:buFont typeface="Arial" panose="020B0604020202020204" pitchFamily="34" charset="0"/>
              <a:defRPr sz="2800">
                <a:solidFill>
                  <a:srgbClr val="0076C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ts val="2200"/>
              </a:lnSpc>
              <a:spcBef>
                <a:spcPts val="8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ts val="2200"/>
              </a:lnSpc>
              <a:spcBef>
                <a:spcPts val="16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ts val="2200"/>
              </a:lnSpc>
              <a:spcBef>
                <a:spcPts val="16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ts val="2200"/>
              </a:lnSpc>
              <a:spcBef>
                <a:spcPts val="1600"/>
              </a:spcBef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ts val="1600"/>
              </a:spcBef>
              <a:spcAft>
                <a:spcPct val="0"/>
              </a:spcAft>
              <a:buClr>
                <a:srgbClr val="E46C0A"/>
              </a:buClr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404040"/>
                </a:solidFill>
                <a:sym typeface="Calibri" panose="020F0502020204030204" pitchFamily="34" charset="0"/>
              </a:rPr>
              <a:t>98% of claims completed within 3-5 days – current average just </a:t>
            </a:r>
            <a:r>
              <a:rPr lang="en-US" altLang="en-US" sz="1600" i="1" dirty="0">
                <a:sym typeface="Calibri" panose="020F0502020204030204" pitchFamily="34" charset="0"/>
              </a:rPr>
              <a:t>2 days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 err="1">
                <a:solidFill>
                  <a:srgbClr val="404040"/>
                </a:solidFill>
                <a:sym typeface="Calibri" panose="020F0502020204030204" pitchFamily="34" charset="0"/>
              </a:rPr>
              <a:t>MyBenefits</a:t>
            </a:r>
            <a:r>
              <a:rPr lang="en-US" altLang="en-US" sz="1600" dirty="0">
                <a:solidFill>
                  <a:srgbClr val="404040"/>
                </a:solidFill>
                <a:sym typeface="Calibri" panose="020F0502020204030204" pitchFamily="34" charset="0"/>
              </a:rPr>
              <a:t> App &amp; Website – 24/7 Policy Management, Claims submission &amp; tracking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u="sng" dirty="0">
                <a:solidFill>
                  <a:srgbClr val="404040"/>
                </a:solidFill>
                <a:sym typeface="Calibri" panose="020F0502020204030204" pitchFamily="34" charset="0"/>
              </a:rPr>
              <a:t>Claim reimbursements electronically deposited </a:t>
            </a:r>
            <a:r>
              <a:rPr lang="en-US" altLang="en-US" sz="1600" dirty="0">
                <a:solidFill>
                  <a:srgbClr val="404040"/>
                </a:solidFill>
                <a:sym typeface="Calibri" panose="020F0502020204030204" pitchFamily="34" charset="0"/>
              </a:rPr>
              <a:t>into the customer’s checking or savings account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10% of all claims are reviewed for quality and audited for financial and statistical accuracy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600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Reports on the number of claims received, turnaround times and quality are provided on an annual basis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Contact </a:t>
            </a:r>
            <a:r>
              <a:rPr lang="en-US" altLang="en-US" sz="1800" b="1" i="1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BeneCom </a:t>
            </a:r>
            <a:r>
              <a:rPr lang="en-US" altLang="en-US" sz="1800" b="1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anytime for claims support &amp; assistance of any kind!</a:t>
            </a:r>
          </a:p>
          <a:p>
            <a:pPr>
              <a:lnSpc>
                <a:spcPts val="2200"/>
              </a:lnSpc>
              <a:spcBef>
                <a:spcPts val="1200"/>
              </a:spcBef>
              <a:defRPr/>
            </a:pPr>
            <a:endParaRPr lang="en-US" altLang="en-US" sz="1600" b="1" dirty="0">
              <a:solidFill>
                <a:srgbClr val="40404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1200"/>
              </a:spcBef>
              <a:defRPr/>
            </a:pPr>
            <a:r>
              <a:rPr lang="en-US" altLang="en-US" sz="3200" b="1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Scan code for Allstate’s </a:t>
            </a:r>
            <a:r>
              <a:rPr lang="en-US" altLang="en-US" sz="3200" b="1" dirty="0" err="1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MyBenefits</a:t>
            </a:r>
            <a:r>
              <a:rPr lang="en-US" altLang="en-US" sz="3200" b="1" dirty="0">
                <a:solidFill>
                  <a:srgbClr val="40404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Mobile App!</a:t>
            </a:r>
            <a:endParaRPr lang="en-US" altLang="en-US" sz="3200" b="1" i="1" dirty="0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CF68-7C46-B081-8081-72342B63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Aflac Voluntary 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FFFCF-AF43-9026-5CF6-F80EC3966359}"/>
              </a:ext>
            </a:extLst>
          </p:cNvPr>
          <p:cNvSpPr txBox="1"/>
          <p:nvPr/>
        </p:nvSpPr>
        <p:spPr>
          <a:xfrm>
            <a:off x="2978923" y="1600200"/>
            <a:ext cx="6306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 Dental Supplement</a:t>
            </a:r>
          </a:p>
          <a:p>
            <a:pPr algn="ctr"/>
            <a:r>
              <a:rPr lang="en-US" sz="4400" dirty="0">
                <a:solidFill>
                  <a:srgbClr val="0070C0"/>
                </a:solidFill>
              </a:rPr>
              <a:t>Vision Supplement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D5FF6D4-BE80-A3D3-5C91-9C41D4282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93" r="10193"/>
          <a:stretch/>
        </p:blipFill>
        <p:spPr>
          <a:xfrm>
            <a:off x="3665368" y="3321768"/>
            <a:ext cx="2466975" cy="290274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001B39-86E0-C1CE-D90D-098567CA3C41}"/>
              </a:ext>
            </a:extLst>
          </p:cNvPr>
          <p:cNvSpPr txBox="1"/>
          <p:nvPr/>
        </p:nvSpPr>
        <p:spPr>
          <a:xfrm>
            <a:off x="9832807" y="6224512"/>
            <a:ext cx="1284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BeneCom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48361-4230-5980-F9B2-EE574C2C4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4504" r="24504"/>
          <a:stretch/>
        </p:blipFill>
        <p:spPr>
          <a:xfrm>
            <a:off x="6494294" y="3046750"/>
            <a:ext cx="2700708" cy="317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4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88758"/>
            <a:ext cx="10972800" cy="962526"/>
          </a:xfrm>
        </p:spPr>
        <p:txBody>
          <a:bodyPr anchor="b">
            <a:normAutofit/>
          </a:bodyPr>
          <a:lstStyle/>
          <a:p>
            <a:r>
              <a:rPr lang="en-US" dirty="0"/>
              <a:t>Benefit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7680" y="1251283"/>
            <a:ext cx="5388864" cy="5233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Allstate Benefits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Accident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Hospital – “SHOP”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Cancer &amp; 29 diseases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Critical Illness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Aflac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Dental Essentials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Short Term Disability</a:t>
            </a:r>
          </a:p>
          <a:p>
            <a:pPr lvl="1">
              <a:lnSpc>
                <a:spcPct val="90000"/>
              </a:lnSpc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US Legal Services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Family Defender Legal Plan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B07B3-FAD6-7709-98F5-A36BC9B2D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0" y="2860263"/>
            <a:ext cx="5384800" cy="200583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15626-F2AA-D09F-9990-24274CE92F8D}"/>
              </a:ext>
            </a:extLst>
          </p:cNvPr>
          <p:cNvSpPr txBox="1"/>
          <p:nvPr/>
        </p:nvSpPr>
        <p:spPr>
          <a:xfrm>
            <a:off x="2296522" y="5606717"/>
            <a:ext cx="803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3"/>
              </a:rPr>
              <a:t>www.benecom.com/hctc2025</a:t>
            </a:r>
            <a:r>
              <a:rPr lang="en-US" dirty="0"/>
              <a:t> for your Employee Specific BeneCom site!</a:t>
            </a: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9E6370-C527-7F4F-F1D7-7A00E29309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337" y="987205"/>
            <a:ext cx="10972800" cy="2602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87" b="1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You Choose Your Dentist! &amp; You and your dentist choose the treatment plan!</a:t>
            </a: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87" b="1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NO annual deductible or co-pays</a:t>
            </a: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87" b="1" dirty="0">
                <a:highlight>
                  <a:srgbClr val="FFFF00"/>
                </a:highlight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Aflac Dental pays benefits regardless of any other plan</a:t>
            </a:r>
          </a:p>
          <a:p>
            <a:pPr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687" b="1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POLICY YEAR MAXIMUM $2,100 per person </a:t>
            </a:r>
            <a:r>
              <a:rPr lang="en-US" sz="1687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| per calendar year, then reset, plus:</a:t>
            </a:r>
          </a:p>
          <a:p>
            <a:pPr lvl="1" defTabSz="64291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Aflac’s Annual Maximum Building Benefit </a:t>
            </a:r>
            <a:r>
              <a:rPr lang="en-US" sz="1500" i="1" u="sng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increases each covered person’s Max $150 year</a:t>
            </a:r>
            <a:r>
              <a:rPr lang="en-US" sz="1500" u="sng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 </a:t>
            </a:r>
            <a:r>
              <a:rPr lang="en-US" sz="1500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up to a </a:t>
            </a:r>
            <a:r>
              <a:rPr lang="en-US" sz="1500" b="1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$750 Maximum </a:t>
            </a:r>
            <a:r>
              <a:rPr lang="en-US" sz="1500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per Covered Person additional coverage </a:t>
            </a:r>
            <a:r>
              <a:rPr lang="en-US" sz="1500" u="sng" dirty="0"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at no additional cost!</a:t>
            </a:r>
          </a:p>
          <a:p>
            <a:pPr marL="0" indent="0" defTabSz="642915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1687" b="1" dirty="0">
              <a:solidFill>
                <a:srgbClr val="E37936"/>
              </a:solidFill>
              <a:latin typeface="GillSans" pitchFamily="-109" charset="0"/>
              <a:ea typeface="ヒラギノ角ゴ ProN W3" pitchFamily="-109" charset="-128"/>
              <a:sym typeface="GillSans" pitchFamily="-109" charset="0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057F646-2438-B6DA-7809-9FEE1D00A508}"/>
              </a:ext>
            </a:extLst>
          </p:cNvPr>
          <p:cNvSpPr txBox="1">
            <a:spLocks/>
          </p:cNvSpPr>
          <p:nvPr/>
        </p:nvSpPr>
        <p:spPr bwMode="auto">
          <a:xfrm>
            <a:off x="428337" y="358389"/>
            <a:ext cx="11154063" cy="531948"/>
          </a:xfrm>
          <a:prstGeom prst="rect">
            <a:avLst/>
          </a:prstGeom>
          <a:solidFill>
            <a:srgbClr val="0099CC"/>
          </a:solidFill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-171450" algn="l" defTabSz="685800" rtl="0" eaLnBrk="1" latinLnBrk="0" hangingPunct="1">
              <a:lnSpc>
                <a:spcPts val="2953"/>
              </a:lnSpc>
              <a:spcBef>
                <a:spcPts val="0"/>
              </a:spcBef>
              <a:buFontTx/>
              <a:buNone/>
              <a:defRPr sz="1758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Dental Essentials Supplement</a:t>
            </a:r>
          </a:p>
        </p:txBody>
      </p:sp>
      <p:pic>
        <p:nvPicPr>
          <p:cNvPr id="8" name="Picture 7" descr="C:\Users\E11683\Desktop\afl 4pro cmyk.jpg">
            <a:extLst>
              <a:ext uri="{FF2B5EF4-FFF2-40B4-BE49-F238E27FC236}">
                <a16:creationId xmlns:a16="http://schemas.microsoft.com/office/drawing/2014/main" id="{FE9ED4E9-81E1-6C1A-E8C4-E9707FE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96" y="455257"/>
            <a:ext cx="971104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11821119-C5E6-5905-FDA9-BFDF56418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721" y="3224463"/>
            <a:ext cx="101185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1pPr>
            <a:lvl2pPr marL="742950" indent="-285750"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2pPr>
            <a:lvl3pPr marL="1143000" indent="-228600"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3pPr>
            <a:lvl4pPr marL="1600200" indent="-228600"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4pPr>
            <a:lvl5pPr marL="2057400" indent="-228600"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defRPr>
            </a:lvl9pPr>
          </a:lstStyle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highlight>
                  <a:srgbClr val="C0C0C0"/>
                </a:highlight>
              </a:rPr>
              <a:t>Preventative				   No waiting Period			$25-$45     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Filings &amp; Basic Services		   3 months				$25-$390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highlight>
                  <a:srgbClr val="C0C0C0"/>
                </a:highlight>
              </a:rPr>
              <a:t>Pain Management			   3 months				$45-$215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Other Preventative Services	   	   6 months				$30-$175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highlight>
                  <a:srgbClr val="C0C0C0"/>
                </a:highlight>
              </a:rPr>
              <a:t>Oral Sx, Gums, Prosthetic repair	   6 months				$40-$1,300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/>
              <a:t>Crowns and Major Services	  	  12 months				$30-$605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highlight>
                  <a:srgbClr val="C0C0C0"/>
                </a:highlight>
              </a:rPr>
              <a:t>Major Prosthetic Services		  24 months				$75-$780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D70833-F538-0747-122B-F10774BD6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083643"/>
              </p:ext>
            </p:extLst>
          </p:nvPr>
        </p:nvGraphicFramePr>
        <p:xfrm>
          <a:off x="1036721" y="5282001"/>
          <a:ext cx="10118557" cy="125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32">
                  <a:extLst>
                    <a:ext uri="{9D8B030D-6E8A-4147-A177-3AD203B41FA5}">
                      <a16:colId xmlns:a16="http://schemas.microsoft.com/office/drawing/2014/main" val="435666700"/>
                    </a:ext>
                  </a:extLst>
                </a:gridCol>
                <a:gridCol w="1732976">
                  <a:extLst>
                    <a:ext uri="{9D8B030D-6E8A-4147-A177-3AD203B41FA5}">
                      <a16:colId xmlns:a16="http://schemas.microsoft.com/office/drawing/2014/main" val="4247624303"/>
                    </a:ext>
                  </a:extLst>
                </a:gridCol>
                <a:gridCol w="1775244">
                  <a:extLst>
                    <a:ext uri="{9D8B030D-6E8A-4147-A177-3AD203B41FA5}">
                      <a16:colId xmlns:a16="http://schemas.microsoft.com/office/drawing/2014/main" val="3111055377"/>
                    </a:ext>
                  </a:extLst>
                </a:gridCol>
                <a:gridCol w="1902046">
                  <a:extLst>
                    <a:ext uri="{9D8B030D-6E8A-4147-A177-3AD203B41FA5}">
                      <a16:colId xmlns:a16="http://schemas.microsoft.com/office/drawing/2014/main" val="2712971205"/>
                    </a:ext>
                  </a:extLst>
                </a:gridCol>
                <a:gridCol w="2003159">
                  <a:extLst>
                    <a:ext uri="{9D8B030D-6E8A-4147-A177-3AD203B41FA5}">
                      <a16:colId xmlns:a16="http://schemas.microsoft.com/office/drawing/2014/main" val="2816268728"/>
                    </a:ext>
                  </a:extLst>
                </a:gridCol>
              </a:tblGrid>
              <a:tr h="43646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Semi-monthly rates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Employee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Employee +child(ren)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Employee +Spouse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Family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855222"/>
                  </a:ext>
                </a:extLst>
              </a:tr>
              <a:tr h="67652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*pretax savings illustration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$11.64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*2.62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$20.35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*4.58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$20.48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*4.61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$29.32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*6.60</a:t>
                      </a: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152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4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A933895-6FB3-8FBD-F597-E8E802CB2DA3}"/>
              </a:ext>
            </a:extLst>
          </p:cNvPr>
          <p:cNvSpPr txBox="1">
            <a:spLocks/>
          </p:cNvSpPr>
          <p:nvPr/>
        </p:nvSpPr>
        <p:spPr bwMode="auto">
          <a:xfrm>
            <a:off x="428337" y="358389"/>
            <a:ext cx="11154063" cy="531948"/>
          </a:xfrm>
          <a:prstGeom prst="rect">
            <a:avLst/>
          </a:prstGeom>
          <a:solidFill>
            <a:srgbClr val="0099CC"/>
          </a:solidFill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-171450" algn="l" defTabSz="685800" rtl="0" eaLnBrk="1" latinLnBrk="0" hangingPunct="1">
              <a:lnSpc>
                <a:spcPts val="2953"/>
              </a:lnSpc>
              <a:spcBef>
                <a:spcPts val="0"/>
              </a:spcBef>
              <a:buFontTx/>
              <a:buNone/>
              <a:defRPr sz="1758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Aflac Vision Now -    Supplement</a:t>
            </a:r>
          </a:p>
        </p:txBody>
      </p:sp>
      <p:pic>
        <p:nvPicPr>
          <p:cNvPr id="6" name="Picture 5" descr="C:\Users\E11683\Desktop\afl 4pro cmyk.jpg">
            <a:extLst>
              <a:ext uri="{FF2B5EF4-FFF2-40B4-BE49-F238E27FC236}">
                <a16:creationId xmlns:a16="http://schemas.microsoft.com/office/drawing/2014/main" id="{43A2ACCD-3569-C817-89B7-6E21F138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96" y="455257"/>
            <a:ext cx="971104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244CE-364E-EC3C-2064-9E2014A7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194" y="1022761"/>
            <a:ext cx="7452347" cy="1013209"/>
          </a:xfrm>
        </p:spPr>
        <p:txBody>
          <a:bodyPr/>
          <a:lstStyle/>
          <a:p>
            <a:pPr algn="ctr"/>
            <a:r>
              <a:rPr lang="en-US" dirty="0"/>
              <a:t>No provider network, no coordination of benefits!</a:t>
            </a:r>
          </a:p>
          <a:p>
            <a:pPr algn="ctr"/>
            <a:r>
              <a:rPr lang="en-US" dirty="0"/>
              <a:t>3 plan designs available!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2DFAD3-CDEB-DF81-EFC0-017F74209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740636"/>
              </p:ext>
            </p:extLst>
          </p:nvPr>
        </p:nvGraphicFramePr>
        <p:xfrm>
          <a:off x="1978819" y="2035970"/>
          <a:ext cx="8243887" cy="400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8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A933895-6FB3-8FBD-F597-E8E802CB2DA3}"/>
              </a:ext>
            </a:extLst>
          </p:cNvPr>
          <p:cNvSpPr txBox="1">
            <a:spLocks/>
          </p:cNvSpPr>
          <p:nvPr/>
        </p:nvSpPr>
        <p:spPr bwMode="auto">
          <a:xfrm>
            <a:off x="428337" y="358389"/>
            <a:ext cx="11154063" cy="531948"/>
          </a:xfrm>
          <a:prstGeom prst="rect">
            <a:avLst/>
          </a:prstGeom>
          <a:solidFill>
            <a:srgbClr val="0099CC"/>
          </a:solidFill>
        </p:spPr>
        <p:txBody>
          <a:bodyPr vert="horz" wrap="square" lIns="64294" tIns="32147" rIns="64294" bIns="32147" numCol="1" rtlCol="0" anchor="t" anchorCtr="0" compatLnSpc="1">
            <a:prstTxWarp prst="textNoShape">
              <a:avLst/>
            </a:prstTxWarp>
            <a:normAutofit/>
          </a:bodyPr>
          <a:lstStyle>
            <a:lvl1pPr marL="0" indent="-171450" algn="l" defTabSz="685800" rtl="0" eaLnBrk="1" latinLnBrk="0" hangingPunct="1">
              <a:lnSpc>
                <a:spcPts val="2953"/>
              </a:lnSpc>
              <a:spcBef>
                <a:spcPts val="0"/>
              </a:spcBef>
              <a:buFontTx/>
              <a:buNone/>
              <a:defRPr sz="1758" b="1" i="0" kern="1200" baseline="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3200" dirty="0">
                <a:latin typeface="Arial" panose="020B0604020202020204" pitchFamily="34" charset="0"/>
              </a:rPr>
              <a:t>Aflac Vision Now -    Supplement</a:t>
            </a:r>
          </a:p>
        </p:txBody>
      </p:sp>
      <p:pic>
        <p:nvPicPr>
          <p:cNvPr id="6" name="Picture 5" descr="C:\Users\E11683\Desktop\afl 4pro cmyk.jpg">
            <a:extLst>
              <a:ext uri="{FF2B5EF4-FFF2-40B4-BE49-F238E27FC236}">
                <a16:creationId xmlns:a16="http://schemas.microsoft.com/office/drawing/2014/main" id="{43A2ACCD-3569-C817-89B7-6E21F138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296" y="455257"/>
            <a:ext cx="971104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E244CE-364E-EC3C-2064-9E2014A7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137" y="1022761"/>
            <a:ext cx="4752348" cy="531949"/>
          </a:xfrm>
        </p:spPr>
        <p:txBody>
          <a:bodyPr/>
          <a:lstStyle/>
          <a:p>
            <a:pPr algn="ctr"/>
            <a:r>
              <a:rPr lang="en-US" dirty="0"/>
              <a:t>All 3 plan options include: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B09EF14-8CF3-EFB7-404C-8A7701786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767775"/>
              </p:ext>
            </p:extLst>
          </p:nvPr>
        </p:nvGraphicFramePr>
        <p:xfrm>
          <a:off x="1928813" y="1687134"/>
          <a:ext cx="8566400" cy="293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9E98B4-CDB1-CF5C-ADE5-7530EC3B315F}"/>
              </a:ext>
            </a:extLst>
          </p:cNvPr>
          <p:cNvSpPr txBox="1"/>
          <p:nvPr/>
        </p:nvSpPr>
        <p:spPr>
          <a:xfrm>
            <a:off x="2099472" y="4886854"/>
            <a:ext cx="8451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Semi-Monthly  RATES   (pre- tax discount)</a:t>
            </a:r>
          </a:p>
          <a:p>
            <a:r>
              <a:rPr lang="en-US" sz="1600" b="1" dirty="0"/>
              <a:t>Age	Individual	One Parent Family	Insured/Spouse	Two Parent Family</a:t>
            </a:r>
            <a:r>
              <a:rPr lang="en-US" b="1" dirty="0"/>
              <a:t>	</a:t>
            </a:r>
            <a:endParaRPr lang="en-US" dirty="0"/>
          </a:p>
          <a:p>
            <a:r>
              <a:rPr lang="en-US" dirty="0">
                <a:highlight>
                  <a:srgbClr val="C0C0C0"/>
                </a:highlight>
              </a:rPr>
              <a:t>18-39	$5.40 </a:t>
            </a:r>
            <a:r>
              <a:rPr lang="en-US" sz="1000" dirty="0">
                <a:highlight>
                  <a:srgbClr val="C0C0C0"/>
                </a:highlight>
              </a:rPr>
              <a:t>(Save 1.22)</a:t>
            </a:r>
            <a:r>
              <a:rPr lang="en-US" dirty="0">
                <a:highlight>
                  <a:srgbClr val="C0C0C0"/>
                </a:highlight>
              </a:rPr>
              <a:t>	$8.91</a:t>
            </a:r>
            <a:r>
              <a:rPr lang="en-US" sz="1000" dirty="0">
                <a:highlight>
                  <a:srgbClr val="C0C0C0"/>
                </a:highlight>
              </a:rPr>
              <a:t> (Save 2.00)</a:t>
            </a:r>
            <a:r>
              <a:rPr lang="en-US" dirty="0">
                <a:highlight>
                  <a:srgbClr val="C0C0C0"/>
                </a:highlight>
              </a:rPr>
              <a:t>	$8.52</a:t>
            </a:r>
            <a:r>
              <a:rPr lang="en-US" sz="1000" dirty="0">
                <a:highlight>
                  <a:srgbClr val="C0C0C0"/>
                </a:highlight>
              </a:rPr>
              <a:t> (Save 1.92)</a:t>
            </a:r>
            <a:r>
              <a:rPr lang="en-US" dirty="0">
                <a:highlight>
                  <a:srgbClr val="C0C0C0"/>
                </a:highlight>
              </a:rPr>
              <a:t>	$11.25 </a:t>
            </a:r>
            <a:r>
              <a:rPr lang="en-US" sz="1000" dirty="0">
                <a:highlight>
                  <a:srgbClr val="C0C0C0"/>
                </a:highlight>
              </a:rPr>
              <a:t>(save 2.53)</a:t>
            </a:r>
            <a:r>
              <a:rPr lang="en-US" dirty="0"/>
              <a:t>	</a:t>
            </a:r>
          </a:p>
          <a:p>
            <a:r>
              <a:rPr lang="en-US" dirty="0"/>
              <a:t>40-49	$7.35</a:t>
            </a:r>
            <a:r>
              <a:rPr lang="en-US" sz="1000" dirty="0"/>
              <a:t> (Save 1.65)	</a:t>
            </a:r>
            <a:r>
              <a:rPr lang="en-US" dirty="0"/>
              <a:t>$10.27</a:t>
            </a:r>
            <a:r>
              <a:rPr lang="en-US" sz="1000" dirty="0"/>
              <a:t>(Save 2.31)</a:t>
            </a:r>
            <a:r>
              <a:rPr lang="en-US" dirty="0"/>
              <a:t>	$12.42</a:t>
            </a:r>
            <a:r>
              <a:rPr lang="en-US" sz="1000" dirty="0"/>
              <a:t> (Save 2.79)</a:t>
            </a:r>
            <a:r>
              <a:rPr lang="en-US" dirty="0"/>
              <a:t>	$14.56 </a:t>
            </a:r>
            <a:r>
              <a:rPr lang="en-US" sz="1000" dirty="0"/>
              <a:t>(Save 3.28) </a:t>
            </a:r>
            <a:r>
              <a:rPr lang="en-US" dirty="0"/>
              <a:t>	</a:t>
            </a:r>
          </a:p>
          <a:p>
            <a:r>
              <a:rPr lang="en-US" dirty="0">
                <a:highlight>
                  <a:srgbClr val="C0C0C0"/>
                </a:highlight>
              </a:rPr>
              <a:t>50-70	$11.05 </a:t>
            </a:r>
            <a:r>
              <a:rPr lang="en-US" sz="1000" dirty="0">
                <a:highlight>
                  <a:srgbClr val="C0C0C0"/>
                </a:highlight>
              </a:rPr>
              <a:t>(Save 2.49)</a:t>
            </a:r>
            <a:r>
              <a:rPr lang="en-US" dirty="0">
                <a:highlight>
                  <a:srgbClr val="C0C0C0"/>
                </a:highlight>
              </a:rPr>
              <a:t>	$12.81 </a:t>
            </a:r>
            <a:r>
              <a:rPr lang="en-US" sz="1000" dirty="0">
                <a:highlight>
                  <a:srgbClr val="C0C0C0"/>
                </a:highlight>
              </a:rPr>
              <a:t>(Save 2.88)</a:t>
            </a:r>
            <a:r>
              <a:rPr lang="en-US" dirty="0">
                <a:highlight>
                  <a:srgbClr val="C0C0C0"/>
                </a:highlight>
              </a:rPr>
              <a:t>	$19.05</a:t>
            </a:r>
            <a:r>
              <a:rPr lang="en-US" sz="1000" dirty="0">
                <a:highlight>
                  <a:srgbClr val="C0C0C0"/>
                </a:highlight>
              </a:rPr>
              <a:t> (Save 4.29)</a:t>
            </a:r>
            <a:r>
              <a:rPr lang="en-US" dirty="0">
                <a:highlight>
                  <a:srgbClr val="C0C0C0"/>
                </a:highlight>
              </a:rPr>
              <a:t>	$19.44</a:t>
            </a:r>
            <a:r>
              <a:rPr lang="en-US" sz="1000" dirty="0">
                <a:highlight>
                  <a:srgbClr val="C0C0C0"/>
                </a:highlight>
              </a:rPr>
              <a:t> (save 4.37)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67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B9D9-9C36-E672-0724-7E1921346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473" y="120315"/>
            <a:ext cx="5735053" cy="1034716"/>
          </a:xfrm>
        </p:spPr>
        <p:txBody>
          <a:bodyPr/>
          <a:lstStyle/>
          <a:p>
            <a:r>
              <a:rPr lang="en-US" dirty="0"/>
              <a:t>US Legal Benefits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5272C024-7CC8-8DC7-F4C3-3F8CEE0F2248}"/>
              </a:ext>
            </a:extLst>
          </p:cNvPr>
          <p:cNvSpPr txBox="1"/>
          <p:nvPr/>
        </p:nvSpPr>
        <p:spPr>
          <a:xfrm>
            <a:off x="4183982" y="1155031"/>
            <a:ext cx="3620837" cy="521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 dirty="0">
                <a:solidFill>
                  <a:srgbClr val="1F2F3A">
                    <a:alpha val="74902"/>
                  </a:srgbClr>
                </a:solidFill>
                <a:latin typeface="Source Sans Pro"/>
              </a:rPr>
              <a:t>Specifically designed for Hillsborough County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8B6F393-3CE2-EDC7-042F-ABDFA2F0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3715" y="1773518"/>
            <a:ext cx="3048207" cy="304820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E339AFC1-170C-208F-F24B-FE6278D72C24}"/>
              </a:ext>
            </a:extLst>
          </p:cNvPr>
          <p:cNvSpPr txBox="1"/>
          <p:nvPr/>
        </p:nvSpPr>
        <p:spPr>
          <a:xfrm>
            <a:off x="4290300" y="4584609"/>
            <a:ext cx="3395035" cy="237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93"/>
              </a:lnSpc>
            </a:pPr>
            <a:r>
              <a:rPr lang="en-US" sz="1534" spc="46" dirty="0">
                <a:solidFill>
                  <a:srgbClr val="B4975A"/>
                </a:solidFill>
                <a:latin typeface="Source Sans Pro Italics"/>
              </a:rPr>
              <a:t>Providing justice for all since 1974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BB5C82-EC53-A876-615E-554534190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400000">
            <a:off x="5985168" y="5212140"/>
            <a:ext cx="899928" cy="779563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02C647-3E16-9739-9F96-B207A1A219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5711574" y="5202245"/>
            <a:ext cx="899928" cy="779563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B34EA2C-84BF-5B09-1CAD-997D602079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5482759" y="5202245"/>
            <a:ext cx="899928" cy="779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3FFED5-30C8-22C2-3CC6-FAC25B4CB29A}"/>
              </a:ext>
            </a:extLst>
          </p:cNvPr>
          <p:cNvSpPr txBox="1"/>
          <p:nvPr/>
        </p:nvSpPr>
        <p:spPr>
          <a:xfrm>
            <a:off x="9832807" y="6224512"/>
            <a:ext cx="1284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BeneCom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482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3">
            <a:extLst>
              <a:ext uri="{FF2B5EF4-FFF2-40B4-BE49-F238E27FC236}">
                <a16:creationId xmlns:a16="http://schemas.microsoft.com/office/drawing/2014/main" id="{1DAED2CC-EC34-D7EF-738D-44DFE8D57DE2}"/>
              </a:ext>
            </a:extLst>
          </p:cNvPr>
          <p:cNvGrpSpPr/>
          <p:nvPr/>
        </p:nvGrpSpPr>
        <p:grpSpPr>
          <a:xfrm>
            <a:off x="1915053" y="760649"/>
            <a:ext cx="8026040" cy="659129"/>
            <a:chOff x="238029" y="-392026"/>
            <a:chExt cx="21402772" cy="1757675"/>
          </a:xfrm>
        </p:grpSpPr>
        <p:pic>
          <p:nvPicPr>
            <p:cNvPr id="5" name="Picture 34">
              <a:extLst>
                <a:ext uri="{FF2B5EF4-FFF2-40B4-BE49-F238E27FC236}">
                  <a16:creationId xmlns:a16="http://schemas.microsoft.com/office/drawing/2014/main" id="{E00AB8B7-C017-12C4-CA0C-BEED95241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0380338" y="105187"/>
              <a:ext cx="1350797" cy="1170128"/>
            </a:xfrm>
            <a:prstGeom prst="rect">
              <a:avLst/>
            </a:prstGeom>
          </p:spPr>
        </p:pic>
        <p:pic>
          <p:nvPicPr>
            <p:cNvPr id="6" name="Picture 35">
              <a:extLst>
                <a:ext uri="{FF2B5EF4-FFF2-40B4-BE49-F238E27FC236}">
                  <a16:creationId xmlns:a16="http://schemas.microsoft.com/office/drawing/2014/main" id="{D5B43030-B88E-A74E-4A16-F20E577B9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969672" y="90335"/>
              <a:ext cx="1350797" cy="1170128"/>
            </a:xfrm>
            <a:prstGeom prst="rect">
              <a:avLst/>
            </a:prstGeom>
          </p:spPr>
        </p:pic>
        <p:pic>
          <p:nvPicPr>
            <p:cNvPr id="7" name="Picture 36">
              <a:extLst>
                <a:ext uri="{FF2B5EF4-FFF2-40B4-BE49-F238E27FC236}">
                  <a16:creationId xmlns:a16="http://schemas.microsoft.com/office/drawing/2014/main" id="{06EDFCD7-A36A-8485-192A-1F8E51FB2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626219" y="90335"/>
              <a:ext cx="1350797" cy="1170128"/>
            </a:xfrm>
            <a:prstGeom prst="rect">
              <a:avLst/>
            </a:prstGeom>
          </p:spPr>
        </p:pic>
        <p:sp>
          <p:nvSpPr>
            <p:cNvPr id="8" name="TextBox 37">
              <a:extLst>
                <a:ext uri="{FF2B5EF4-FFF2-40B4-BE49-F238E27FC236}">
                  <a16:creationId xmlns:a16="http://schemas.microsoft.com/office/drawing/2014/main" id="{87D557FD-F659-B4C3-37D6-2306544C767D}"/>
                </a:ext>
              </a:extLst>
            </p:cNvPr>
            <p:cNvSpPr txBox="1"/>
            <p:nvPr/>
          </p:nvSpPr>
          <p:spPr>
            <a:xfrm>
              <a:off x="238029" y="-392026"/>
              <a:ext cx="7645210" cy="27853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621"/>
                </a:lnSpc>
              </a:pPr>
              <a:r>
                <a:rPr lang="en-US" sz="1400" spc="39" dirty="0">
                  <a:solidFill>
                    <a:srgbClr val="1F2F3A"/>
                  </a:solidFill>
                  <a:latin typeface="Source Sans Pro"/>
                </a:rPr>
                <a:t>U.S. LEGAL SERVICES, INC.</a:t>
              </a:r>
            </a:p>
          </p:txBody>
        </p:sp>
      </p:grpSp>
      <p:sp>
        <p:nvSpPr>
          <p:cNvPr id="9" name="TextBox 32">
            <a:extLst>
              <a:ext uri="{FF2B5EF4-FFF2-40B4-BE49-F238E27FC236}">
                <a16:creationId xmlns:a16="http://schemas.microsoft.com/office/drawing/2014/main" id="{F7B9357B-A908-4626-742B-AC662BCD1D3E}"/>
              </a:ext>
            </a:extLst>
          </p:cNvPr>
          <p:cNvSpPr txBox="1"/>
          <p:nvPr/>
        </p:nvSpPr>
        <p:spPr>
          <a:xfrm>
            <a:off x="1915053" y="1160934"/>
            <a:ext cx="6446680" cy="414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3200" dirty="0">
                <a:solidFill>
                  <a:srgbClr val="0054A6"/>
                </a:solidFill>
                <a:latin typeface="Source Sans Pro Bold"/>
              </a:rPr>
              <a:t>Why you need legal insurance</a:t>
            </a:r>
          </a:p>
        </p:txBody>
      </p:sp>
      <p:sp>
        <p:nvSpPr>
          <p:cNvPr id="10" name="TextBox 38">
            <a:extLst>
              <a:ext uri="{FF2B5EF4-FFF2-40B4-BE49-F238E27FC236}">
                <a16:creationId xmlns:a16="http://schemas.microsoft.com/office/drawing/2014/main" id="{0DC42B78-78BC-3DD9-6B95-91645474A29A}"/>
              </a:ext>
            </a:extLst>
          </p:cNvPr>
          <p:cNvSpPr txBox="1"/>
          <p:nvPr/>
        </p:nvSpPr>
        <p:spPr>
          <a:xfrm>
            <a:off x="1915053" y="1710042"/>
            <a:ext cx="8115300" cy="34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54A6"/>
                </a:solidFill>
                <a:latin typeface="Source Sans Pro"/>
              </a:rPr>
              <a:t>Everyone experiences milestones where legal and financial guidance would be a huge relief, in both good times and bad. Individuals at every stop in life can benefit from legal assistance: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974130D-EB04-DD5A-6E09-961D0FF3D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6801" y="3031994"/>
            <a:ext cx="7221794" cy="1985593"/>
          </a:xfrm>
          <a:prstGeom prst="rect">
            <a:avLst/>
          </a:prstGeom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1778439C-23D0-03E9-A857-7818000CBE3A}"/>
              </a:ext>
            </a:extLst>
          </p:cNvPr>
          <p:cNvSpPr txBox="1"/>
          <p:nvPr/>
        </p:nvSpPr>
        <p:spPr>
          <a:xfrm>
            <a:off x="2940050" y="2169551"/>
            <a:ext cx="1222701" cy="76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Prenuptial agreement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Purchasing a home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Adopting a child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Saving for college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Preparing a will/estate plan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BCD31856-39DD-ABFB-9D63-66590BD4E43A}"/>
              </a:ext>
            </a:extLst>
          </p:cNvPr>
          <p:cNvSpPr txBox="1"/>
          <p:nvPr/>
        </p:nvSpPr>
        <p:spPr>
          <a:xfrm>
            <a:off x="1690380" y="4050093"/>
            <a:ext cx="1002081" cy="76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Leasing an apartment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Developing a budget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Purchasing a car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Getting a ticket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Understanding taxes</a:t>
            </a:r>
          </a:p>
        </p:txBody>
      </p:sp>
      <p:sp>
        <p:nvSpPr>
          <p:cNvPr id="15" name="TextBox 29">
            <a:extLst>
              <a:ext uri="{FF2B5EF4-FFF2-40B4-BE49-F238E27FC236}">
                <a16:creationId xmlns:a16="http://schemas.microsoft.com/office/drawing/2014/main" id="{3B643F65-5F60-C387-FC96-733B888C6A85}"/>
              </a:ext>
            </a:extLst>
          </p:cNvPr>
          <p:cNvSpPr txBox="1"/>
          <p:nvPr/>
        </p:nvSpPr>
        <p:spPr>
          <a:xfrm>
            <a:off x="4870262" y="3028708"/>
            <a:ext cx="1163925" cy="632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dirty="0">
                <a:solidFill>
                  <a:srgbClr val="1F2F3A"/>
                </a:solidFill>
                <a:latin typeface="Source Sans Pro"/>
              </a:rPr>
              <a:t>Getting a divorce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dirty="0">
                <a:solidFill>
                  <a:srgbClr val="1F2F3A"/>
                </a:solidFill>
                <a:latin typeface="Source Sans Pro"/>
              </a:rPr>
              <a:t>Establishing child support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dirty="0">
                <a:solidFill>
                  <a:srgbClr val="1F2F3A"/>
                </a:solidFill>
                <a:latin typeface="Source Sans Pro"/>
              </a:rPr>
              <a:t>Changing your name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dirty="0">
                <a:solidFill>
                  <a:srgbClr val="1F2F3A"/>
                </a:solidFill>
                <a:latin typeface="Source Sans Pro"/>
              </a:rPr>
              <a:t>Refinancing your home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dirty="0">
                <a:solidFill>
                  <a:srgbClr val="1F2F3A"/>
                </a:solidFill>
                <a:latin typeface="Source Sans Pro"/>
              </a:rPr>
              <a:t>Filing for bankruptcy 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88C77B99-311F-E3FB-EB9C-4F17E22F9F5B}"/>
              </a:ext>
            </a:extLst>
          </p:cNvPr>
          <p:cNvSpPr txBox="1"/>
          <p:nvPr/>
        </p:nvSpPr>
        <p:spPr>
          <a:xfrm>
            <a:off x="6806639" y="4430517"/>
            <a:ext cx="1162839" cy="88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Establishing guardianship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Updating your estate plan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Creating a trust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Planning for retirement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Selling your home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1F584F72-011B-CE0C-92AA-5BC1E94FD909}"/>
              </a:ext>
            </a:extLst>
          </p:cNvPr>
          <p:cNvSpPr txBox="1"/>
          <p:nvPr/>
        </p:nvSpPr>
        <p:spPr>
          <a:xfrm>
            <a:off x="7505517" y="2362894"/>
            <a:ext cx="1044685" cy="76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Probate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Medical malpractice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Defense of elder scams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Financial coaching</a:t>
            </a:r>
          </a:p>
          <a:p>
            <a:pPr marL="151850" lvl="1" indent="-75925">
              <a:lnSpc>
                <a:spcPts val="985"/>
              </a:lnSpc>
              <a:buFont typeface="Arial"/>
              <a:buChar char="•"/>
            </a:pPr>
            <a:r>
              <a:rPr lang="en-US" sz="703" b="1" dirty="0">
                <a:solidFill>
                  <a:srgbClr val="1F2F3A"/>
                </a:solidFill>
                <a:latin typeface="Source Sans Pro"/>
              </a:rPr>
              <a:t>Insurance disputes</a:t>
            </a:r>
          </a:p>
        </p:txBody>
      </p:sp>
      <p:grpSp>
        <p:nvGrpSpPr>
          <p:cNvPr id="20" name="Group 39">
            <a:extLst>
              <a:ext uri="{FF2B5EF4-FFF2-40B4-BE49-F238E27FC236}">
                <a16:creationId xmlns:a16="http://schemas.microsoft.com/office/drawing/2014/main" id="{1BEE6A8C-BD7F-3046-3620-90826F42E90D}"/>
              </a:ext>
            </a:extLst>
          </p:cNvPr>
          <p:cNvGrpSpPr/>
          <p:nvPr/>
        </p:nvGrpSpPr>
        <p:grpSpPr>
          <a:xfrm>
            <a:off x="8551593" y="2449572"/>
            <a:ext cx="2373926" cy="3695558"/>
            <a:chOff x="0" y="0"/>
            <a:chExt cx="1250463" cy="1946631"/>
          </a:xfrm>
        </p:grpSpPr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7BB26467-8DFD-3F9C-25CA-810E98C530A6}"/>
                </a:ext>
              </a:extLst>
            </p:cNvPr>
            <p:cNvSpPr/>
            <p:nvPr/>
          </p:nvSpPr>
          <p:spPr>
            <a:xfrm>
              <a:off x="0" y="0"/>
              <a:ext cx="1250463" cy="1946631"/>
            </a:xfrm>
            <a:custGeom>
              <a:avLst/>
              <a:gdLst/>
              <a:ahLst/>
              <a:cxnLst/>
              <a:rect l="l" t="t" r="r" b="b"/>
              <a:pathLst>
                <a:path w="1250463" h="1946631">
                  <a:moveTo>
                    <a:pt x="0" y="0"/>
                  </a:moveTo>
                  <a:lnTo>
                    <a:pt x="1250463" y="0"/>
                  </a:lnTo>
                  <a:lnTo>
                    <a:pt x="1250463" y="1946631"/>
                  </a:lnTo>
                  <a:lnTo>
                    <a:pt x="0" y="1946631"/>
                  </a:lnTo>
                  <a:close/>
                </a:path>
              </a:pathLst>
            </a:custGeom>
            <a:solidFill>
              <a:srgbClr val="0054A6">
                <a:alpha val="2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" name="TextBox 41">
              <a:extLst>
                <a:ext uri="{FF2B5EF4-FFF2-40B4-BE49-F238E27FC236}">
                  <a16:creationId xmlns:a16="http://schemas.microsoft.com/office/drawing/2014/main" id="{50E7F930-0F0F-97E4-A735-5D60AC59B7CC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900"/>
            </a:p>
          </p:txBody>
        </p:sp>
      </p:grpSp>
      <p:sp>
        <p:nvSpPr>
          <p:cNvPr id="23" name="TextBox 42">
            <a:extLst>
              <a:ext uri="{FF2B5EF4-FFF2-40B4-BE49-F238E27FC236}">
                <a16:creationId xmlns:a16="http://schemas.microsoft.com/office/drawing/2014/main" id="{7455D88F-5C85-565F-5FAB-BE88CF2B4290}"/>
              </a:ext>
            </a:extLst>
          </p:cNvPr>
          <p:cNvSpPr txBox="1"/>
          <p:nvPr/>
        </p:nvSpPr>
        <p:spPr>
          <a:xfrm>
            <a:off x="8749290" y="2700186"/>
            <a:ext cx="2029186" cy="311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66"/>
              </a:lnSpc>
            </a:pPr>
            <a:r>
              <a:rPr lang="en-US" sz="1476" u="sng" dirty="0">
                <a:solidFill>
                  <a:srgbClr val="0054A6"/>
                </a:solidFill>
                <a:latin typeface="Source Sans Pro Bold"/>
              </a:rPr>
              <a:t>Benefits to Employees:</a:t>
            </a:r>
          </a:p>
          <a:p>
            <a:pPr>
              <a:lnSpc>
                <a:spcPts val="1926"/>
              </a:lnSpc>
            </a:pPr>
            <a:endParaRPr lang="en-US" sz="1476" u="sng" dirty="0">
              <a:solidFill>
                <a:srgbClr val="0054A6"/>
              </a:solidFill>
              <a:latin typeface="Source Sans Pro Bold"/>
            </a:endParaRPr>
          </a:p>
          <a:p>
            <a:pPr marL="259546" lvl="1" indent="-129773">
              <a:lnSpc>
                <a:spcPts val="1683"/>
              </a:lnSpc>
              <a:buFont typeface="Arial"/>
              <a:buChar char="•"/>
            </a:pPr>
            <a:r>
              <a:rPr lang="en-US" sz="1202" b="1" dirty="0">
                <a:solidFill>
                  <a:srgbClr val="0054A6"/>
                </a:solidFill>
                <a:latin typeface="Source Sans Pro"/>
              </a:rPr>
              <a:t>Easy to use access to legal assistance for all common personal legal matters</a:t>
            </a:r>
          </a:p>
          <a:p>
            <a:pPr marL="259546" lvl="1" indent="-129773">
              <a:lnSpc>
                <a:spcPts val="1683"/>
              </a:lnSpc>
              <a:buFont typeface="Arial"/>
              <a:buChar char="•"/>
            </a:pPr>
            <a:r>
              <a:rPr lang="en-US" sz="1202" b="1" dirty="0">
                <a:solidFill>
                  <a:srgbClr val="0054A6"/>
                </a:solidFill>
                <a:latin typeface="Source Sans Pro"/>
              </a:rPr>
              <a:t>Local and nationwide access to over 10,000 highly vetted, experienced attorneys</a:t>
            </a:r>
          </a:p>
          <a:p>
            <a:pPr marL="259546" lvl="1" indent="-129773">
              <a:lnSpc>
                <a:spcPts val="1683"/>
              </a:lnSpc>
              <a:buFont typeface="Arial"/>
              <a:buChar char="•"/>
            </a:pPr>
            <a:r>
              <a:rPr lang="en-US" sz="1202" b="1" dirty="0">
                <a:solidFill>
                  <a:srgbClr val="0054A6"/>
                </a:solidFill>
                <a:latin typeface="Source Sans Pro"/>
              </a:rPr>
              <a:t>Reduced overall stress</a:t>
            </a:r>
          </a:p>
          <a:p>
            <a:pPr marL="259546" lvl="1" indent="-129773">
              <a:lnSpc>
                <a:spcPts val="1683"/>
              </a:lnSpc>
              <a:buFont typeface="Arial"/>
              <a:buChar char="•"/>
            </a:pPr>
            <a:r>
              <a:rPr lang="en-US" sz="1202" b="1" dirty="0">
                <a:solidFill>
                  <a:srgbClr val="0054A6"/>
                </a:solidFill>
                <a:latin typeface="Source Sans Pro"/>
              </a:rPr>
              <a:t>Decreased financial strain of  legal issues</a:t>
            </a:r>
          </a:p>
          <a:p>
            <a:pPr marL="259546" lvl="1" indent="-129773">
              <a:lnSpc>
                <a:spcPts val="1683"/>
              </a:lnSpc>
              <a:buFont typeface="Arial"/>
              <a:buChar char="•"/>
            </a:pPr>
            <a:r>
              <a:rPr lang="en-US" sz="1202" b="1" dirty="0">
                <a:solidFill>
                  <a:srgbClr val="0054A6"/>
                </a:solidFill>
                <a:latin typeface="Source Sans Pro"/>
              </a:rPr>
              <a:t>Proactive legal and financial resources</a:t>
            </a:r>
          </a:p>
        </p:txBody>
      </p:sp>
      <p:grpSp>
        <p:nvGrpSpPr>
          <p:cNvPr id="24" name="Group 43">
            <a:extLst>
              <a:ext uri="{FF2B5EF4-FFF2-40B4-BE49-F238E27FC236}">
                <a16:creationId xmlns:a16="http://schemas.microsoft.com/office/drawing/2014/main" id="{DB67B3B9-8E65-46C2-10AC-9A2B37DEAA86}"/>
              </a:ext>
            </a:extLst>
          </p:cNvPr>
          <p:cNvGrpSpPr/>
          <p:nvPr/>
        </p:nvGrpSpPr>
        <p:grpSpPr>
          <a:xfrm>
            <a:off x="1780822" y="5299396"/>
            <a:ext cx="6770075" cy="886875"/>
            <a:chOff x="0" y="0"/>
            <a:chExt cx="4018311" cy="52639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3CAB569E-75B8-7211-1856-75DEF57B024C}"/>
                </a:ext>
              </a:extLst>
            </p:cNvPr>
            <p:cNvSpPr/>
            <p:nvPr/>
          </p:nvSpPr>
          <p:spPr>
            <a:xfrm>
              <a:off x="0" y="0"/>
              <a:ext cx="4018311" cy="526396"/>
            </a:xfrm>
            <a:custGeom>
              <a:avLst/>
              <a:gdLst/>
              <a:ahLst/>
              <a:cxnLst/>
              <a:rect l="l" t="t" r="r" b="b"/>
              <a:pathLst>
                <a:path w="4018311" h="526396">
                  <a:moveTo>
                    <a:pt x="0" y="0"/>
                  </a:moveTo>
                  <a:lnTo>
                    <a:pt x="4018311" y="0"/>
                  </a:lnTo>
                  <a:lnTo>
                    <a:pt x="4018311" y="526396"/>
                  </a:lnTo>
                  <a:lnTo>
                    <a:pt x="0" y="526396"/>
                  </a:lnTo>
                  <a:close/>
                </a:path>
              </a:pathLst>
            </a:custGeom>
            <a:solidFill>
              <a:srgbClr val="B4975A">
                <a:alpha val="2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DCAA67C1-2AC5-4C54-086E-C3969C3326AB}"/>
                </a:ext>
              </a:extLst>
            </p:cNvPr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750"/>
                </a:lnSpc>
              </a:pPr>
              <a:endParaRPr sz="900"/>
            </a:p>
          </p:txBody>
        </p:sp>
      </p:grpSp>
      <p:sp>
        <p:nvSpPr>
          <p:cNvPr id="27" name="TextBox 48">
            <a:extLst>
              <a:ext uri="{FF2B5EF4-FFF2-40B4-BE49-F238E27FC236}">
                <a16:creationId xmlns:a16="http://schemas.microsoft.com/office/drawing/2014/main" id="{AD0C10C9-1D14-F6EE-3F02-F04C8FE714AA}"/>
              </a:ext>
            </a:extLst>
          </p:cNvPr>
          <p:cNvSpPr txBox="1"/>
          <p:nvPr/>
        </p:nvSpPr>
        <p:spPr>
          <a:xfrm>
            <a:off x="1867853" y="5553854"/>
            <a:ext cx="647133" cy="43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</a:pPr>
            <a:r>
              <a:rPr lang="en-US" sz="2652" dirty="0">
                <a:solidFill>
                  <a:srgbClr val="B4975A"/>
                </a:solidFill>
                <a:latin typeface="Source Sans Pro Bold"/>
              </a:rPr>
              <a:t>$3K</a:t>
            </a:r>
          </a:p>
        </p:txBody>
      </p:sp>
      <p:sp>
        <p:nvSpPr>
          <p:cNvPr id="28" name="TextBox 49">
            <a:extLst>
              <a:ext uri="{FF2B5EF4-FFF2-40B4-BE49-F238E27FC236}">
                <a16:creationId xmlns:a16="http://schemas.microsoft.com/office/drawing/2014/main" id="{954FA8B0-C9CC-4356-DDD7-AD18E6C114CE}"/>
              </a:ext>
            </a:extLst>
          </p:cNvPr>
          <p:cNvSpPr txBox="1"/>
          <p:nvPr/>
        </p:nvSpPr>
        <p:spPr>
          <a:xfrm>
            <a:off x="2706481" y="5485196"/>
            <a:ext cx="5621562" cy="612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50"/>
              </a:lnSpc>
              <a:spcBef>
                <a:spcPct val="0"/>
              </a:spcBef>
            </a:pPr>
            <a:r>
              <a:rPr lang="en-US" sz="1750" dirty="0">
                <a:solidFill>
                  <a:srgbClr val="B4975A">
                    <a:alpha val="80000"/>
                  </a:srgbClr>
                </a:solidFill>
                <a:latin typeface="Source Sans Pro Bold"/>
              </a:rPr>
              <a:t>USL saves our members an average of over $3,000 per year and countless hours in productivity.</a:t>
            </a:r>
          </a:p>
        </p:txBody>
      </p:sp>
    </p:spTree>
    <p:extLst>
      <p:ext uri="{BB962C8B-B14F-4D97-AF65-F5344CB8AC3E}">
        <p14:creationId xmlns:p14="http://schemas.microsoft.com/office/powerpoint/2010/main" val="5885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7">
            <a:extLst>
              <a:ext uri="{FF2B5EF4-FFF2-40B4-BE49-F238E27FC236}">
                <a16:creationId xmlns:a16="http://schemas.microsoft.com/office/drawing/2014/main" id="{A5CF9098-D019-F23B-70AE-9E34B84E7EC5}"/>
              </a:ext>
            </a:extLst>
          </p:cNvPr>
          <p:cNvGrpSpPr/>
          <p:nvPr/>
        </p:nvGrpSpPr>
        <p:grpSpPr>
          <a:xfrm>
            <a:off x="1306935" y="813075"/>
            <a:ext cx="9144000" cy="747609"/>
            <a:chOff x="0" y="0"/>
            <a:chExt cx="5476128" cy="584601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05CB484-62C0-BD0E-2FF0-AC020B97BAC2}"/>
                </a:ext>
              </a:extLst>
            </p:cNvPr>
            <p:cNvSpPr/>
            <p:nvPr/>
          </p:nvSpPr>
          <p:spPr>
            <a:xfrm>
              <a:off x="0" y="0"/>
              <a:ext cx="5476129" cy="584601"/>
            </a:xfrm>
            <a:custGeom>
              <a:avLst/>
              <a:gdLst/>
              <a:ahLst/>
              <a:cxnLst/>
              <a:rect l="l" t="t" r="r" b="b"/>
              <a:pathLst>
                <a:path w="5476129" h="584601">
                  <a:moveTo>
                    <a:pt x="0" y="0"/>
                  </a:moveTo>
                  <a:lnTo>
                    <a:pt x="5476129" y="0"/>
                  </a:lnTo>
                  <a:lnTo>
                    <a:pt x="5476129" y="584601"/>
                  </a:lnTo>
                  <a:lnTo>
                    <a:pt x="0" y="584601"/>
                  </a:lnTo>
                  <a:close/>
                </a:path>
              </a:pathLst>
            </a:custGeom>
            <a:solidFill>
              <a:srgbClr val="0054A6">
                <a:alpha val="29804"/>
              </a:srgbClr>
            </a:solidFill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0FBDB4E8-F57F-A196-EB93-B38A49DE5F56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520"/>
                </a:lnSpc>
              </a:pPr>
              <a:endParaRPr sz="90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FE2923-AF19-8E4A-FD5E-E5F3DC38CC17}"/>
              </a:ext>
            </a:extLst>
          </p:cNvPr>
          <p:cNvSpPr txBox="1"/>
          <p:nvPr/>
        </p:nvSpPr>
        <p:spPr>
          <a:xfrm>
            <a:off x="4517446" y="1028993"/>
            <a:ext cx="5913592" cy="45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800" dirty="0">
                <a:solidFill>
                  <a:srgbClr val="0054A6"/>
                </a:solidFill>
                <a:latin typeface="Source Sans Pro Italics"/>
              </a:rPr>
              <a:t>Family premium includes coverage for the employee, spouse, and eligible dependent children up to age 26.</a:t>
            </a: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53884C76-5E93-4CB1-F2DB-E57A58E8F68F}"/>
              </a:ext>
            </a:extLst>
          </p:cNvPr>
          <p:cNvSpPr txBox="1"/>
          <p:nvPr/>
        </p:nvSpPr>
        <p:spPr>
          <a:xfrm>
            <a:off x="2496740" y="913508"/>
            <a:ext cx="2020706" cy="2973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0"/>
              </a:lnSpc>
            </a:pPr>
            <a:r>
              <a:rPr lang="en-US" sz="1750" dirty="0">
                <a:solidFill>
                  <a:srgbClr val="0054A6"/>
                </a:solidFill>
                <a:latin typeface="Source Sans Pro Bold"/>
              </a:rPr>
              <a:t>$9.37 semi-monthly</a:t>
            </a:r>
            <a:endParaRPr lang="en-US" sz="1750" dirty="0">
              <a:solidFill>
                <a:srgbClr val="0054A6"/>
              </a:solidFill>
              <a:latin typeface="Source Sans Pro Italics"/>
            </a:endParaRPr>
          </a:p>
        </p:txBody>
      </p:sp>
      <p:pic>
        <p:nvPicPr>
          <p:cNvPr id="24" name="Picture 11">
            <a:extLst>
              <a:ext uri="{FF2B5EF4-FFF2-40B4-BE49-F238E27FC236}">
                <a16:creationId xmlns:a16="http://schemas.microsoft.com/office/drawing/2014/main" id="{34D4B773-3B3E-3625-EAC3-1B6504DB8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3344" y="936046"/>
            <a:ext cx="743497" cy="552047"/>
          </a:xfrm>
          <a:prstGeom prst="rect">
            <a:avLst/>
          </a:prstGeom>
        </p:spPr>
      </p:pic>
      <p:sp>
        <p:nvSpPr>
          <p:cNvPr id="28" name="TextBox 23">
            <a:extLst>
              <a:ext uri="{FF2B5EF4-FFF2-40B4-BE49-F238E27FC236}">
                <a16:creationId xmlns:a16="http://schemas.microsoft.com/office/drawing/2014/main" id="{8F0E137D-1999-8A16-2B00-4E48497A0B0D}"/>
              </a:ext>
            </a:extLst>
          </p:cNvPr>
          <p:cNvSpPr txBox="1"/>
          <p:nvPr/>
        </p:nvSpPr>
        <p:spPr>
          <a:xfrm>
            <a:off x="1107511" y="91189"/>
            <a:ext cx="9498073" cy="825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endParaRPr lang="en-US" sz="2250" dirty="0">
              <a:solidFill>
                <a:srgbClr val="0054A6"/>
              </a:solidFill>
              <a:latin typeface="Source Sans Pro Bold"/>
            </a:endParaRPr>
          </a:p>
          <a:p>
            <a:pPr algn="ctr">
              <a:lnSpc>
                <a:spcPts val="3150"/>
              </a:lnSpc>
            </a:pPr>
            <a:r>
              <a:rPr lang="en-US" sz="3200" dirty="0">
                <a:solidFill>
                  <a:srgbClr val="0054A6"/>
                </a:solidFill>
                <a:latin typeface="Source Sans Pro Bold"/>
              </a:rPr>
              <a:t>US Legal </a:t>
            </a:r>
            <a:r>
              <a:rPr lang="en-US" sz="2250" dirty="0">
                <a:solidFill>
                  <a:srgbClr val="0054A6"/>
                </a:solidFill>
                <a:latin typeface="Source Sans Pro Bold"/>
              </a:rPr>
              <a:t>Family Defender</a:t>
            </a:r>
            <a:r>
              <a:rPr lang="en-US" sz="2250" dirty="0">
                <a:solidFill>
                  <a:srgbClr val="0054A6"/>
                </a:solidFill>
                <a:latin typeface="Source Sans Pro"/>
              </a:rPr>
              <a:t>®</a:t>
            </a:r>
            <a:r>
              <a:rPr lang="en-US" sz="2250" dirty="0">
                <a:solidFill>
                  <a:srgbClr val="0054A6"/>
                </a:solidFill>
                <a:latin typeface="Source Sans Pro Bold"/>
              </a:rPr>
              <a:t> At a Glance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4A59B9BB-3F9F-1BA1-420E-2BAB8D3115A1}"/>
              </a:ext>
            </a:extLst>
          </p:cNvPr>
          <p:cNvGrpSpPr/>
          <p:nvPr/>
        </p:nvGrpSpPr>
        <p:grpSpPr>
          <a:xfrm>
            <a:off x="2038349" y="271387"/>
            <a:ext cx="8115301" cy="512119"/>
            <a:chOff x="0" y="0"/>
            <a:chExt cx="21640801" cy="1365649"/>
          </a:xfrm>
        </p:grpSpPr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EF65EE93-AC6D-26D7-FB81-E42977C26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0380338" y="105187"/>
              <a:ext cx="1350797" cy="1170128"/>
            </a:xfrm>
            <a:prstGeom prst="rect">
              <a:avLst/>
            </a:prstGeom>
          </p:spPr>
        </p:pic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39FEFFD4-E3A3-E8B0-937F-61302CC91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969672" y="90335"/>
              <a:ext cx="1350797" cy="1170128"/>
            </a:xfrm>
            <a:prstGeom prst="rect">
              <a:avLst/>
            </a:prstGeom>
          </p:spPr>
        </p:pic>
        <p:pic>
          <p:nvPicPr>
            <p:cNvPr id="32" name="Picture 5">
              <a:extLst>
                <a:ext uri="{FF2B5EF4-FFF2-40B4-BE49-F238E27FC236}">
                  <a16:creationId xmlns:a16="http://schemas.microsoft.com/office/drawing/2014/main" id="{987F92EB-C666-9F44-7058-C5E1F3F1A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626219" y="90335"/>
              <a:ext cx="1350797" cy="1170128"/>
            </a:xfrm>
            <a:prstGeom prst="rect">
              <a:avLst/>
            </a:prstGeom>
          </p:spPr>
        </p:pic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CFD4C959-208A-49D5-A1F4-7DB1314095E0}"/>
                </a:ext>
              </a:extLst>
            </p:cNvPr>
            <p:cNvSpPr txBox="1"/>
            <p:nvPr/>
          </p:nvSpPr>
          <p:spPr>
            <a:xfrm>
              <a:off x="0" y="581223"/>
              <a:ext cx="4020045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621"/>
                </a:lnSpc>
              </a:pPr>
              <a:r>
                <a:rPr lang="en-US" sz="517" spc="39" dirty="0">
                  <a:solidFill>
                    <a:srgbClr val="1F2F3A"/>
                  </a:solidFill>
                  <a:latin typeface="Source Sans Pro"/>
                </a:rPr>
                <a:t>U..</a:t>
              </a:r>
            </a:p>
          </p:txBody>
        </p:sp>
      </p:grpSp>
      <p:grpSp>
        <p:nvGrpSpPr>
          <p:cNvPr id="34" name="Group 13">
            <a:extLst>
              <a:ext uri="{FF2B5EF4-FFF2-40B4-BE49-F238E27FC236}">
                <a16:creationId xmlns:a16="http://schemas.microsoft.com/office/drawing/2014/main" id="{7995D8B4-1236-DFF4-E9E7-0BFEF19B57EB}"/>
              </a:ext>
            </a:extLst>
          </p:cNvPr>
          <p:cNvGrpSpPr/>
          <p:nvPr/>
        </p:nvGrpSpPr>
        <p:grpSpPr>
          <a:xfrm>
            <a:off x="1516585" y="1488250"/>
            <a:ext cx="10021699" cy="5152976"/>
            <a:chOff x="-1" y="-172922"/>
            <a:chExt cx="22824035" cy="9209513"/>
          </a:xfrm>
        </p:grpSpPr>
        <p:sp>
          <p:nvSpPr>
            <p:cNvPr id="35" name="TextBox 14">
              <a:extLst>
                <a:ext uri="{FF2B5EF4-FFF2-40B4-BE49-F238E27FC236}">
                  <a16:creationId xmlns:a16="http://schemas.microsoft.com/office/drawing/2014/main" id="{48D2235F-A35D-CFAE-2869-69396B4368D7}"/>
                </a:ext>
              </a:extLst>
            </p:cNvPr>
            <p:cNvSpPr txBox="1"/>
            <p:nvPr/>
          </p:nvSpPr>
          <p:spPr>
            <a:xfrm>
              <a:off x="-1" y="-166629"/>
              <a:ext cx="7506150" cy="9180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Civil Litigation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Plaintiff or Defendant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Administrative Hearings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Trial Coverage up to $15,000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Small Claims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Name Change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Landlord/Tenant  Matters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Family Law*+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 Divorce – Contested &amp; Uncontested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Annulments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Spousal Support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Paternity Action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Child Support/Custody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Post-Decree Enforcement Action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Post-Decree Modification Action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Equitable Distribution of Assets</a:t>
              </a:r>
            </a:p>
          </p:txBody>
        </p:sp>
        <p:sp>
          <p:nvSpPr>
            <p:cNvPr id="36" name="TextBox 15">
              <a:extLst>
                <a:ext uri="{FF2B5EF4-FFF2-40B4-BE49-F238E27FC236}">
                  <a16:creationId xmlns:a16="http://schemas.microsoft.com/office/drawing/2014/main" id="{F8784A28-AB4C-8A05-969C-59C45E4A13BA}"/>
                </a:ext>
              </a:extLst>
            </p:cNvPr>
            <p:cNvSpPr txBox="1"/>
            <p:nvPr/>
          </p:nvSpPr>
          <p:spPr>
            <a:xfrm>
              <a:off x="7938694" y="-143653"/>
              <a:ext cx="8429230" cy="9180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Other Family Law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Pre/Postnuptial Agreements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Domestic Adoption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Domestic Violence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Immigration Matters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Visa Extension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Naturalization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Deportation (Removal)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Traffic Violations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Moving Traffic Violations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First Offense DUI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License Revocation &amp; Suspension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Consumer-Seller Protection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Consumer Protection Matters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Personal Property Protection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Trial Coverage up to $15,000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F8B7539E-D5A0-9A02-724E-4F0245E4D0B5}"/>
                </a:ext>
              </a:extLst>
            </p:cNvPr>
            <p:cNvSpPr txBox="1"/>
            <p:nvPr/>
          </p:nvSpPr>
          <p:spPr>
            <a:xfrm>
              <a:off x="14939776" y="-172922"/>
              <a:ext cx="7884258" cy="91802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Criminal Law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Misdemeanor Defense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Juvenile Defense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Habeas Corpus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Trial Coverage up to $15,000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Contingency Matters**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Personal Injury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Auto Accidents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Medical Malpractice</a:t>
              </a:r>
            </a:p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rgbClr val="0054A6"/>
                  </a:solidFill>
                  <a:latin typeface="Source Sans Pro Bold"/>
                </a:rPr>
                <a:t>Document Preparation &amp; Review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Demand Letters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Quit Claim Deeds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Personal Affidavit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Promissory Note</a:t>
              </a:r>
            </a:p>
            <a:p>
              <a:pPr marL="143590" lvl="1" indent="-71795">
                <a:lnSpc>
                  <a:spcPct val="150000"/>
                </a:lnSpc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Bill of Sale</a:t>
              </a:r>
            </a:p>
            <a:p>
              <a:pPr marL="143590" lvl="1" indent="-71795">
                <a:lnSpc>
                  <a:spcPct val="15000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400" dirty="0">
                  <a:solidFill>
                    <a:srgbClr val="1F2F3A"/>
                  </a:solidFill>
                  <a:latin typeface="Source Sans Pro"/>
                </a:rPr>
                <a:t>Personal Contract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62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89692C5A-9B0D-7138-2CEC-A8AAD3854DA4}"/>
              </a:ext>
            </a:extLst>
          </p:cNvPr>
          <p:cNvSpPr txBox="1"/>
          <p:nvPr/>
        </p:nvSpPr>
        <p:spPr>
          <a:xfrm>
            <a:off x="609600" y="394882"/>
            <a:ext cx="5596783" cy="38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250" dirty="0">
                <a:solidFill>
                  <a:srgbClr val="0054A6"/>
                </a:solidFill>
                <a:latin typeface="Source Sans Pro Bold"/>
              </a:rPr>
              <a:t>Family Defender</a:t>
            </a:r>
            <a:r>
              <a:rPr lang="en-US" sz="2250" dirty="0">
                <a:solidFill>
                  <a:srgbClr val="0054A6"/>
                </a:solidFill>
                <a:latin typeface="Source Sans Pro"/>
              </a:rPr>
              <a:t>®</a:t>
            </a:r>
            <a:r>
              <a:rPr lang="en-US" sz="2250" dirty="0">
                <a:solidFill>
                  <a:srgbClr val="0054A6"/>
                </a:solidFill>
                <a:latin typeface="Source Sans Pro Bold"/>
              </a:rPr>
              <a:t> At a Glance - continued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A65958CD-9946-3B89-A925-89839BAA061E}"/>
              </a:ext>
            </a:extLst>
          </p:cNvPr>
          <p:cNvSpPr txBox="1"/>
          <p:nvPr/>
        </p:nvSpPr>
        <p:spPr>
          <a:xfrm>
            <a:off x="609600" y="993852"/>
            <a:ext cx="4446856" cy="51365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4A6"/>
                </a:solidFill>
                <a:latin typeface="Source Sans Pro Bold"/>
              </a:rPr>
              <a:t>Real Estate Transactions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Review and/or Preparation of Purchase Agreement, Mortgage, and Deed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Purchase/Sale of Primary &amp; Secondary Residence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Refinancing of Residence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Attorney Attendance at Closing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Real Estate Disputes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Neighbor Disputes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1F2F3A"/>
              </a:solidFill>
              <a:latin typeface="Source Sans Pro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4A6"/>
                </a:solidFill>
                <a:latin typeface="Source Sans Pro Bold"/>
              </a:rPr>
              <a:t>Estate Planning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Living Will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Powers of Attorney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Wills &amp; Testamentary Trusts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Codicils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Estate Administration/Probate</a:t>
            </a:r>
          </a:p>
          <a:p>
            <a:pPr marL="143590" lvl="1" indent="-71795">
              <a:lnSpc>
                <a:spcPct val="150000"/>
              </a:lnSpc>
              <a:spcBef>
                <a:spcPct val="0"/>
              </a:spcBef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Uncontested Guardianship or Conservatorship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8E603607-7491-0421-E3F6-C3D7E4A86479}"/>
              </a:ext>
            </a:extLst>
          </p:cNvPr>
          <p:cNvSpPr txBox="1"/>
          <p:nvPr/>
        </p:nvSpPr>
        <p:spPr>
          <a:xfrm>
            <a:off x="6206383" y="989083"/>
            <a:ext cx="3872244" cy="4962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4A6"/>
                </a:solidFill>
                <a:latin typeface="Source Sans Pro Bold"/>
              </a:rPr>
              <a:t>Financial Matters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Debt Collection Defense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Garnishment Defense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Foreclosure+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Limiting Creditor Harassment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Ch. 7 &amp; 13 Bankruptcy+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1F2F3A"/>
              </a:solidFill>
              <a:latin typeface="Source Sans Pro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4A6"/>
                </a:solidFill>
                <a:latin typeface="Source Sans Pro Bold"/>
              </a:rPr>
              <a:t>Landlord Tenant Matters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Eviction Defense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Tenant Disputes</a:t>
            </a: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1F2F3A"/>
              </a:solidFill>
              <a:latin typeface="Source Sans Pro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4A6"/>
                </a:solidFill>
                <a:latin typeface="Source Sans Pro Bold"/>
              </a:rPr>
              <a:t>Other Legal Matters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Insurance Law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Standard Business Incorporation</a:t>
            </a:r>
          </a:p>
          <a:p>
            <a:pPr marL="143590" lvl="1" indent="-71795">
              <a:lnSpc>
                <a:spcPct val="150000"/>
              </a:lnSpc>
              <a:buFont typeface="Arial"/>
              <a:buChar char="•"/>
            </a:pPr>
            <a:r>
              <a:rPr lang="en-US" sz="1400" dirty="0">
                <a:solidFill>
                  <a:srgbClr val="1F2F3A"/>
                </a:solidFill>
                <a:latin typeface="Source Sans Pro"/>
              </a:rPr>
              <a:t>Elder Law Matters</a:t>
            </a:r>
          </a:p>
          <a:p>
            <a:pPr>
              <a:lnSpc>
                <a:spcPts val="931"/>
              </a:lnSpc>
              <a:spcBef>
                <a:spcPct val="0"/>
              </a:spcBef>
            </a:pPr>
            <a:endParaRPr lang="en-US" sz="800" dirty="0">
              <a:solidFill>
                <a:srgbClr val="1F2F3A"/>
              </a:solidFill>
              <a:latin typeface="Source Sans Pro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DD81CEDA-B778-38E6-8CD4-74EA9337C9C5}"/>
              </a:ext>
            </a:extLst>
          </p:cNvPr>
          <p:cNvSpPr txBox="1"/>
          <p:nvPr/>
        </p:nvSpPr>
        <p:spPr>
          <a:xfrm>
            <a:off x="9545197" y="6130451"/>
            <a:ext cx="1463698" cy="571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8"/>
              </a:lnSpc>
            </a:pPr>
            <a:r>
              <a:rPr lang="en-US" sz="600" dirty="0">
                <a:solidFill>
                  <a:srgbClr val="0054A6"/>
                </a:solidFill>
                <a:latin typeface="Source Sans Pro Bold Italics"/>
              </a:rPr>
              <a:t>*Contested matters subject to 12-hour </a:t>
            </a:r>
          </a:p>
          <a:p>
            <a:pPr>
              <a:lnSpc>
                <a:spcPts val="698"/>
              </a:lnSpc>
            </a:pPr>
            <a:r>
              <a:rPr lang="en-US" sz="600" dirty="0">
                <a:solidFill>
                  <a:srgbClr val="0054A6"/>
                </a:solidFill>
                <a:latin typeface="Source Sans Pro Bold Italics"/>
              </a:rPr>
              <a:t>limitation, discount thereafter.</a:t>
            </a:r>
          </a:p>
          <a:p>
            <a:pPr>
              <a:lnSpc>
                <a:spcPts val="698"/>
              </a:lnSpc>
            </a:pPr>
            <a:r>
              <a:rPr lang="en-US" sz="600" dirty="0">
                <a:solidFill>
                  <a:srgbClr val="0054A6"/>
                </a:solidFill>
                <a:latin typeface="Source Sans Pro Bold Italics"/>
              </a:rPr>
              <a:t>**First $1,000 exempt from fee. Subject </a:t>
            </a:r>
          </a:p>
          <a:p>
            <a:pPr>
              <a:lnSpc>
                <a:spcPts val="698"/>
              </a:lnSpc>
            </a:pPr>
            <a:r>
              <a:rPr lang="en-US" sz="600" dirty="0">
                <a:solidFill>
                  <a:srgbClr val="0054A6"/>
                </a:solidFill>
                <a:latin typeface="Source Sans Pro Bold Italics"/>
              </a:rPr>
              <a:t>to State and Federal Statutes</a:t>
            </a:r>
          </a:p>
          <a:p>
            <a:pPr>
              <a:lnSpc>
                <a:spcPts val="698"/>
              </a:lnSpc>
              <a:spcBef>
                <a:spcPct val="0"/>
              </a:spcBef>
            </a:pPr>
            <a:r>
              <a:rPr lang="en-US" sz="600" dirty="0">
                <a:solidFill>
                  <a:srgbClr val="0054A6"/>
                </a:solidFill>
                <a:latin typeface="Source Sans Pro Bold Italics"/>
              </a:rPr>
              <a:t>+Subject to 120-day waiting period</a:t>
            </a:r>
          </a:p>
        </p:txBody>
      </p:sp>
    </p:spTree>
    <p:extLst>
      <p:ext uri="{BB962C8B-B14F-4D97-AF65-F5344CB8AC3E}">
        <p14:creationId xmlns:p14="http://schemas.microsoft.com/office/powerpoint/2010/main" val="38536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26894868-4D23-6506-376F-321404BF9BA3}"/>
              </a:ext>
            </a:extLst>
          </p:cNvPr>
          <p:cNvSpPr/>
          <p:nvPr/>
        </p:nvSpPr>
        <p:spPr>
          <a:xfrm>
            <a:off x="1907492" y="6000338"/>
            <a:ext cx="8529415" cy="2604"/>
          </a:xfrm>
          <a:prstGeom prst="line">
            <a:avLst/>
          </a:prstGeom>
          <a:ln w="28575" cap="rnd">
            <a:solidFill>
              <a:srgbClr val="B4A0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900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9D060010-9EF4-38B5-4048-9FFA77FB1D66}"/>
              </a:ext>
            </a:extLst>
          </p:cNvPr>
          <p:cNvSpPr txBox="1"/>
          <p:nvPr/>
        </p:nvSpPr>
        <p:spPr>
          <a:xfrm>
            <a:off x="2018175" y="1440007"/>
            <a:ext cx="7728530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pc="24" dirty="0">
                <a:solidFill>
                  <a:srgbClr val="1F2F3A"/>
                </a:solidFill>
                <a:latin typeface="Source Sans Pro"/>
              </a:rPr>
              <a:t>Financial wellness benefits are included with the Family Defender to</a:t>
            </a:r>
          </a:p>
          <a:p>
            <a:pPr algn="ctr">
              <a:lnSpc>
                <a:spcPct val="150000"/>
              </a:lnSpc>
            </a:pPr>
            <a:r>
              <a:rPr lang="en-US" b="1" spc="24" dirty="0">
                <a:solidFill>
                  <a:srgbClr val="1F2F3A"/>
                </a:solidFill>
                <a:latin typeface="Source Sans Pro"/>
              </a:rPr>
              <a:t> help members achieve holistic legal and financial wellness</a:t>
            </a:r>
            <a:r>
              <a:rPr lang="en-US" spc="24" dirty="0">
                <a:solidFill>
                  <a:srgbClr val="1F2F3A"/>
                </a:solidFill>
                <a:latin typeface="Source Sans Pro"/>
              </a:rPr>
              <a:t>.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0B03492-CB68-AC7D-6A1D-D9D1E45253D4}"/>
              </a:ext>
            </a:extLst>
          </p:cNvPr>
          <p:cNvSpPr txBox="1"/>
          <p:nvPr/>
        </p:nvSpPr>
        <p:spPr>
          <a:xfrm>
            <a:off x="2095500" y="642345"/>
            <a:ext cx="5391150" cy="41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250" dirty="0">
                <a:solidFill>
                  <a:srgbClr val="0054A6"/>
                </a:solidFill>
                <a:latin typeface="Source Sans Pro Bold"/>
              </a:rPr>
              <a:t>Financial Wellness Suite          </a:t>
            </a:r>
            <a:r>
              <a:rPr lang="en-US" sz="800" dirty="0">
                <a:solidFill>
                  <a:srgbClr val="0054A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NOW POWERED BY</a:t>
            </a:r>
            <a:endParaRPr lang="en-US" sz="2250" dirty="0">
              <a:solidFill>
                <a:srgbClr val="0054A6"/>
              </a:solidFill>
              <a:latin typeface="Source Sans Pro Bold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4141EA3-C3AF-ADA3-1C73-304DF8DC5EB8}"/>
              </a:ext>
            </a:extLst>
          </p:cNvPr>
          <p:cNvSpPr txBox="1"/>
          <p:nvPr/>
        </p:nvSpPr>
        <p:spPr>
          <a:xfrm>
            <a:off x="4261548" y="4172265"/>
            <a:ext cx="2643350" cy="18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1309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4A6"/>
                </a:solidFill>
                <a:latin typeface="Source Sans Pro Bold"/>
              </a:rPr>
              <a:t>Financial Education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C93278BF-CD54-2E72-51AB-1A72D6937F83}"/>
              </a:ext>
            </a:extLst>
          </p:cNvPr>
          <p:cNvSpPr txBox="1"/>
          <p:nvPr/>
        </p:nvSpPr>
        <p:spPr>
          <a:xfrm>
            <a:off x="3869646" y="2667422"/>
            <a:ext cx="3035252" cy="18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1309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4A6"/>
                </a:solidFill>
                <a:latin typeface="Source Sans Pro Bold"/>
              </a:rPr>
              <a:t>Financial Crisis Manager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EAC5C61F-9262-82F1-F9B2-F9744FE0087E}"/>
              </a:ext>
            </a:extLst>
          </p:cNvPr>
          <p:cNvSpPr txBox="1"/>
          <p:nvPr/>
        </p:nvSpPr>
        <p:spPr>
          <a:xfrm>
            <a:off x="3677334" y="3400232"/>
            <a:ext cx="3628070" cy="18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1309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4A6"/>
                </a:solidFill>
                <a:latin typeface="Source Sans Pro Bold"/>
              </a:rPr>
              <a:t>Financial</a:t>
            </a:r>
            <a:r>
              <a:rPr lang="en-US" sz="900" dirty="0">
                <a:solidFill>
                  <a:srgbClr val="0054A6"/>
                </a:solidFill>
                <a:latin typeface="Source Sans Pro Bold"/>
              </a:rPr>
              <a:t> </a:t>
            </a:r>
            <a:r>
              <a:rPr lang="en-US" dirty="0">
                <a:solidFill>
                  <a:srgbClr val="0054A6"/>
                </a:solidFill>
                <a:latin typeface="Source Sans Pro Bold"/>
              </a:rPr>
              <a:t>Wellness</a:t>
            </a:r>
            <a:r>
              <a:rPr lang="en-US" sz="900" dirty="0">
                <a:solidFill>
                  <a:srgbClr val="0054A6"/>
                </a:solidFill>
                <a:latin typeface="Source Sans Pro Bold"/>
              </a:rPr>
              <a:t> </a:t>
            </a:r>
            <a:r>
              <a:rPr lang="en-US" dirty="0">
                <a:solidFill>
                  <a:srgbClr val="0054A6"/>
                </a:solidFill>
                <a:latin typeface="Source Sans Pro Bold"/>
              </a:rPr>
              <a:t>Assessments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1B4D582D-3A35-EB97-52D3-48EA27272B4D}"/>
              </a:ext>
            </a:extLst>
          </p:cNvPr>
          <p:cNvSpPr txBox="1"/>
          <p:nvPr/>
        </p:nvSpPr>
        <p:spPr>
          <a:xfrm>
            <a:off x="4761693" y="5646075"/>
            <a:ext cx="1643063" cy="18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ctr">
              <a:lnSpc>
                <a:spcPts val="1309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4A6"/>
                </a:solidFill>
                <a:latin typeface="Source Sans Pro Bold"/>
              </a:rPr>
              <a:t>Tax Benefits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9EA53B4A-48B0-C26A-8561-65956418533B}"/>
              </a:ext>
            </a:extLst>
          </p:cNvPr>
          <p:cNvSpPr txBox="1"/>
          <p:nvPr/>
        </p:nvSpPr>
        <p:spPr>
          <a:xfrm>
            <a:off x="3950494" y="4905075"/>
            <a:ext cx="3265459" cy="18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1309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54A6"/>
                </a:solidFill>
                <a:latin typeface="Source Sans Pro Bold"/>
              </a:rPr>
              <a:t>Secure Member Dashboard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0324DAB1-ACE1-3E0A-F76A-20C9273351CE}"/>
              </a:ext>
            </a:extLst>
          </p:cNvPr>
          <p:cNvGrpSpPr/>
          <p:nvPr/>
        </p:nvGrpSpPr>
        <p:grpSpPr>
          <a:xfrm>
            <a:off x="9527307" y="592271"/>
            <a:ext cx="721593" cy="512119"/>
            <a:chOff x="19716554" y="0"/>
            <a:chExt cx="1924247" cy="1365649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B22A97FE-C4FD-1F63-5B64-2020EE84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0380338" y="105187"/>
              <a:ext cx="1350797" cy="1170128"/>
            </a:xfrm>
            <a:prstGeom prst="rect">
              <a:avLst/>
            </a:prstGeom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55B93C33-9439-5F59-F2AA-B277B524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969672" y="90335"/>
              <a:ext cx="1350797" cy="1170128"/>
            </a:xfrm>
            <a:prstGeom prst="rect">
              <a:avLst/>
            </a:prstGeom>
          </p:spPr>
        </p:pic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019B1092-F32F-19B0-741E-1F54F62B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626219" y="90335"/>
              <a:ext cx="1350797" cy="1170128"/>
            </a:xfrm>
            <a:prstGeom prst="rect">
              <a:avLst/>
            </a:prstGeom>
          </p:spPr>
        </p:pic>
      </p:grpSp>
      <p:pic>
        <p:nvPicPr>
          <p:cNvPr id="16" name="Picture 15" descr="A black background with purple text&#10;&#10;Description automatically generated">
            <a:extLst>
              <a:ext uri="{FF2B5EF4-FFF2-40B4-BE49-F238E27FC236}">
                <a16:creationId xmlns:a16="http://schemas.microsoft.com/office/drawing/2014/main" id="{EC081D3B-45B7-93CB-4F16-23C596E18C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118" y="759292"/>
            <a:ext cx="1643063" cy="316246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2338ED2B-F00E-37EE-7C0C-62DD8D8472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26167" y="4545767"/>
            <a:ext cx="1722733" cy="12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B1C22A-49CF-F274-DD88-FA9D99C1ED96}"/>
              </a:ext>
            </a:extLst>
          </p:cNvPr>
          <p:cNvSpPr txBox="1"/>
          <p:nvPr/>
        </p:nvSpPr>
        <p:spPr>
          <a:xfrm>
            <a:off x="1711036" y="247342"/>
            <a:ext cx="876992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>
                <a:solidFill>
                  <a:srgbClr val="0070C0"/>
                </a:solidFill>
              </a:rPr>
              <a:t>Ready to enroll?</a:t>
            </a:r>
          </a:p>
          <a:p>
            <a:pPr algn="ctr"/>
            <a:r>
              <a:rPr lang="en-US" sz="4400" b="1" i="1" u="sng" dirty="0">
                <a:solidFill>
                  <a:srgbClr val="0070C0"/>
                </a:solidFill>
              </a:rPr>
              <a:t>Have questions?</a:t>
            </a:r>
          </a:p>
          <a:p>
            <a:pPr algn="ctr"/>
            <a:endParaRPr lang="en-US" b="1" i="1" dirty="0">
              <a:solidFill>
                <a:srgbClr val="0070C0"/>
              </a:solidFill>
            </a:endParaRPr>
          </a:p>
          <a:p>
            <a:pPr algn="ctr"/>
            <a:endParaRPr lang="en-US" sz="1400" dirty="0"/>
          </a:p>
          <a:p>
            <a:pPr algn="ctr"/>
            <a:r>
              <a:rPr lang="en-US" cap="all" dirty="0"/>
              <a:t>speak with a BeneCom representative today</a:t>
            </a:r>
            <a:r>
              <a:rPr lang="en-US" dirty="0"/>
              <a:t>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hlinkClick r:id="rId2"/>
              </a:rPr>
              <a:t>info@mybenecom.com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  <a:p>
            <a:pPr algn="ctr"/>
            <a:endParaRPr lang="en-US" sz="1200" dirty="0"/>
          </a:p>
          <a:p>
            <a:pPr algn="ctr"/>
            <a:r>
              <a:rPr lang="en-US" dirty="0"/>
              <a:t>Bradley Shattuck cell: (813) 293-7489 </a:t>
            </a:r>
          </a:p>
          <a:p>
            <a:pPr algn="ctr"/>
            <a:r>
              <a:rPr lang="en-US" dirty="0"/>
              <a:t>BeneCom Office: (813) 996-2525</a:t>
            </a:r>
            <a:endParaRPr lang="en-US" sz="1100" dirty="0"/>
          </a:p>
          <a:p>
            <a:pPr algn="ctr"/>
            <a:endParaRPr lang="en-US" sz="11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E5F4A2-D0D9-FD8A-3C21-15B21E16C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266526" y="4523150"/>
            <a:ext cx="2087508" cy="208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16773-21CA-7D76-EF74-532F9DEA916A}"/>
              </a:ext>
            </a:extLst>
          </p:cNvPr>
          <p:cNvSpPr txBox="1"/>
          <p:nvPr/>
        </p:nvSpPr>
        <p:spPr>
          <a:xfrm>
            <a:off x="7537893" y="5115109"/>
            <a:ext cx="3690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Get our mobile app today, and have us at your fingertips!</a:t>
            </a:r>
          </a:p>
          <a:p>
            <a:pPr algn="ctr"/>
            <a:r>
              <a:rPr lang="en-US" sz="1800" dirty="0"/>
              <a:t>Scan code here, or Text “BeneCom” to 36260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8C40B-CEE6-AD66-12A4-0E6733A85031}"/>
              </a:ext>
            </a:extLst>
          </p:cNvPr>
          <p:cNvSpPr txBox="1"/>
          <p:nvPr/>
        </p:nvSpPr>
        <p:spPr>
          <a:xfrm rot="20505848">
            <a:off x="2604603" y="4748066"/>
            <a:ext cx="1551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SCAN</a:t>
            </a:r>
          </a:p>
          <a:p>
            <a:r>
              <a:rPr lang="en-US" sz="2000" b="1" dirty="0"/>
              <a:t> ME!</a:t>
            </a: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8345D7F6-C60D-82C5-776C-965C0AEF9E4C}"/>
              </a:ext>
            </a:extLst>
          </p:cNvPr>
          <p:cNvSpPr/>
          <p:nvPr/>
        </p:nvSpPr>
        <p:spPr>
          <a:xfrm rot="20291110">
            <a:off x="3337880" y="5466678"/>
            <a:ext cx="741251" cy="941400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727652-0D24-2BB4-AF48-BF5BE34EA159}"/>
              </a:ext>
            </a:extLst>
          </p:cNvPr>
          <p:cNvSpPr txBox="1"/>
          <p:nvPr/>
        </p:nvSpPr>
        <p:spPr>
          <a:xfrm>
            <a:off x="2291344" y="3824101"/>
            <a:ext cx="803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4"/>
              </a:rPr>
              <a:t>www.benecom.com/hctc2025</a:t>
            </a:r>
            <a:r>
              <a:rPr lang="en-US" dirty="0"/>
              <a:t> for your Employee Specific BeneCom site!</a:t>
            </a:r>
          </a:p>
        </p:txBody>
      </p:sp>
    </p:spTree>
    <p:extLst>
      <p:ext uri="{BB962C8B-B14F-4D97-AF65-F5344CB8AC3E}">
        <p14:creationId xmlns:p14="http://schemas.microsoft.com/office/powerpoint/2010/main" val="1060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5467B4-5A56-D99D-FA0E-448067904DE3}"/>
              </a:ext>
            </a:extLst>
          </p:cNvPr>
          <p:cNvSpPr txBox="1"/>
          <p:nvPr/>
        </p:nvSpPr>
        <p:spPr>
          <a:xfrm>
            <a:off x="2449002" y="3465095"/>
            <a:ext cx="6844818" cy="191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i="1" dirty="0">
                <a:solidFill>
                  <a:srgbClr val="0070C0"/>
                </a:solidFill>
                <a:ea typeface="ヒラギノ角ゴ ProN W3" pitchFamily="-109" charset="-128"/>
                <a:sym typeface="GillSans" pitchFamily="-109" charset="0"/>
              </a:rPr>
              <a:t>Thank You,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i="1" dirty="0">
                <a:solidFill>
                  <a:srgbClr val="0070C0"/>
                </a:solidFill>
                <a:ea typeface="ヒラギノ角ゴ ProN W3" pitchFamily="-109" charset="-128"/>
                <a:sym typeface="GillSans" pitchFamily="-109" charset="0"/>
              </a:rPr>
              <a:t>Hillsborough County Employees! 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b="1" i="1" dirty="0">
              <a:ea typeface="ヒラギノ角ゴ ProN W3" pitchFamily="-109" charset="-128"/>
              <a:sym typeface="GillSans" pitchFamily="-109" charset="0"/>
            </a:endParaRP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000" b="1" i="1" dirty="0">
                <a:solidFill>
                  <a:srgbClr val="0070C0"/>
                </a:solidFill>
                <a:ea typeface="ヒラギノ角ゴ ProN W3" pitchFamily="-109" charset="-128"/>
                <a:sym typeface="GillSans" pitchFamily="-109" charset="0"/>
              </a:rPr>
              <a:t>We look forward to speaking with you!   </a:t>
            </a:r>
          </a:p>
          <a:p>
            <a:pPr defTabSz="64291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44" b="1" i="1" dirty="0">
                <a:solidFill>
                  <a:srgbClr val="000000"/>
                </a:solidFill>
                <a:latin typeface="GillSans" pitchFamily="-109" charset="0"/>
                <a:ea typeface="ヒラギノ角ゴ ProN W3" pitchFamily="-109" charset="-128"/>
                <a:sym typeface="GillSans" pitchFamily="-109" charset="0"/>
              </a:rPr>
              <a:t>							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5960B1-38AF-4F06-58E0-680A0324C4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400" r="2400" b="16699"/>
          <a:stretch/>
        </p:blipFill>
        <p:spPr>
          <a:xfrm>
            <a:off x="4217069" y="-72189"/>
            <a:ext cx="3260556" cy="326055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softEdge rad="1778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B2BF50-9580-2378-F3EC-246A965F9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271" y="4942988"/>
            <a:ext cx="2258961" cy="22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9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93E8AFE-970C-8D5E-6E06-A6DCA0B05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8"/>
          <a:stretch/>
        </p:blipFill>
        <p:spPr bwMode="auto">
          <a:xfrm>
            <a:off x="1377695" y="299618"/>
            <a:ext cx="9258221" cy="47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25C514-768B-C8AC-0AC0-27F6299BC5D1}"/>
              </a:ext>
            </a:extLst>
          </p:cNvPr>
          <p:cNvSpPr txBox="1"/>
          <p:nvPr/>
        </p:nvSpPr>
        <p:spPr>
          <a:xfrm>
            <a:off x="1377695" y="5173579"/>
            <a:ext cx="460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Group Accident Plan, 2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Guaranteed Issue</a:t>
            </a:r>
            <a:endParaRPr lang="en-US" sz="2400" i="1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9E8E4-36EC-5933-B88B-E281312C7DDC}"/>
              </a:ext>
            </a:extLst>
          </p:cNvPr>
          <p:cNvSpPr txBox="1"/>
          <p:nvPr/>
        </p:nvSpPr>
        <p:spPr>
          <a:xfrm>
            <a:off x="9318458" y="6096717"/>
            <a:ext cx="1696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BeneCom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1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8A63048-1286-DD52-1031-E631D7733C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100789" y="429312"/>
            <a:ext cx="3898230" cy="12272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                                         </a:t>
            </a:r>
            <a:r>
              <a:rPr lang="en-US" sz="3200" b="1" u="sng" dirty="0"/>
              <a:t>Group Accident 2       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25987-8E63-6E64-4A23-88EF859A67FB}"/>
              </a:ext>
            </a:extLst>
          </p:cNvPr>
          <p:cNvSpPr txBox="1"/>
          <p:nvPr/>
        </p:nvSpPr>
        <p:spPr>
          <a:xfrm>
            <a:off x="1644817" y="921506"/>
            <a:ext cx="8902365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+mj-lt"/>
              </a:rPr>
              <a:t>Pays Cash Benefits Directly to you!          </a:t>
            </a:r>
          </a:p>
          <a:p>
            <a:pPr algn="ctr">
              <a:lnSpc>
                <a:spcPts val="2200"/>
              </a:lnSpc>
            </a:pPr>
            <a:r>
              <a:rPr lang="en-US" sz="1600" dirty="0"/>
              <a:t>Accident coverage gives financial protection with cash benefits paid directly to you.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0BCF87D3-F152-829C-854D-45C2B7F86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348381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0DEEE5-A71E-E932-0584-45D575F3F9AC}"/>
              </a:ext>
            </a:extLst>
          </p:cNvPr>
          <p:cNvSpPr txBox="1"/>
          <p:nvPr/>
        </p:nvSpPr>
        <p:spPr>
          <a:xfrm>
            <a:off x="2132126" y="1780741"/>
            <a:ext cx="8415056" cy="429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aseline="30000" dirty="0"/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Accidental Death			Up to $70,000 - or $175,000 if common carrier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Dismemberment 			Up to $70,000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Dislocation or Fracture		Up to $5,000     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Hospital Confinement 		$400/day per person up to 365 days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Intensive Care 			$800/day per person up to 180 days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Hospital Confinement 		$2,000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pays once per covered person per year	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Ambulance			$350 ground, $1,050 air 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Accident Treatment 	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$175 Physician 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	*plus any additional                                                				$175 Urgent Care     		benefits applicable	</a:t>
            </a:r>
          </a:p>
          <a:p>
            <a:pPr lvl="8"/>
            <a:r>
              <a:rPr lang="en-US" sz="17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$350 Emergency Room</a:t>
            </a:r>
          </a:p>
          <a:p>
            <a:pPr lvl="8"/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EB347-0739-0AA5-E024-85321BB238D7}"/>
              </a:ext>
            </a:extLst>
          </p:cNvPr>
          <p:cNvSpPr txBox="1"/>
          <p:nvPr/>
        </p:nvSpPr>
        <p:spPr>
          <a:xfrm>
            <a:off x="2132126" y="5463179"/>
            <a:ext cx="862321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Follow up Treatment		$200/day x2 per person per accident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Outpatient Physician Treatment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$50/day – 2/person/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, 4/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EE+dependents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yr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max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visit” benefit			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($100/year  or   $200/year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612C6-70D7-745D-5A11-5C8A5FAB03E6}"/>
              </a:ext>
            </a:extLst>
          </p:cNvPr>
          <p:cNvSpPr txBox="1"/>
          <p:nvPr/>
        </p:nvSpPr>
        <p:spPr>
          <a:xfrm>
            <a:off x="2132126" y="1617893"/>
            <a:ext cx="6328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666AF"/>
                </a:solidFill>
              </a:rPr>
              <a:t>Benefits</a:t>
            </a:r>
            <a:r>
              <a:rPr lang="en-US" sz="1800" b="1" dirty="0">
                <a:solidFill>
                  <a:srgbClr val="1666AF"/>
                </a:solidFill>
              </a:rPr>
              <a:t>:</a:t>
            </a:r>
            <a:endParaRPr lang="en-US" dirty="0"/>
          </a:p>
        </p:txBody>
      </p:sp>
      <p:pic>
        <p:nvPicPr>
          <p:cNvPr id="20" name="Graphic 19" descr="Sling outline">
            <a:extLst>
              <a:ext uri="{FF2B5EF4-FFF2-40B4-BE49-F238E27FC236}">
                <a16:creationId xmlns:a16="http://schemas.microsoft.com/office/drawing/2014/main" id="{6AA19230-EEC8-90CA-AB4A-84CB5D774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1889" y="302214"/>
            <a:ext cx="846501" cy="84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1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5390" y="9806"/>
            <a:ext cx="5855368" cy="649705"/>
          </a:xfrm>
        </p:spPr>
        <p:txBody>
          <a:bodyPr/>
          <a:lstStyle/>
          <a:p>
            <a:r>
              <a:rPr lang="en-US" sz="2800" b="1" u="sng" dirty="0"/>
              <a:t>Group Accident 2 - continued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641380E-21DC-5395-F0DF-FAEAAAEF5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phic 5" descr="Sling outline">
            <a:extLst>
              <a:ext uri="{FF2B5EF4-FFF2-40B4-BE49-F238E27FC236}">
                <a16:creationId xmlns:a16="http://schemas.microsoft.com/office/drawing/2014/main" id="{7EA70FF6-E0E6-F651-BDAE-906812EE1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0" y="187596"/>
            <a:ext cx="798460" cy="798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93AB1-2EC0-F212-2846-C6E4FA111412}"/>
              </a:ext>
            </a:extLst>
          </p:cNvPr>
          <p:cNvSpPr txBox="1"/>
          <p:nvPr/>
        </p:nvSpPr>
        <p:spPr>
          <a:xfrm>
            <a:off x="1337879" y="763109"/>
            <a:ext cx="4646645" cy="4731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/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Lacerations </a:t>
            </a:r>
            <a:r>
              <a:rPr lang="en-US" sz="9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per accident</a:t>
            </a: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	$200 </a:t>
            </a:r>
            <a:endParaRPr lang="en-US" sz="1400" dirty="0">
              <a:highlight>
                <a:srgbClr val="C0C0C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Burns </a:t>
            </a:r>
            <a:r>
              <a:rPr lang="en-US" sz="1050" dirty="0">
                <a:ea typeface="Calibri" panose="020F0502020204030204" pitchFamily="34" charset="0"/>
                <a:cs typeface="Calibri" panose="020F0502020204030204" pitchFamily="34" charset="0"/>
              </a:rPr>
              <a:t> ≤15% or ≥15%	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	$400 </a:t>
            </a:r>
            <a:r>
              <a:rPr lang="en-US" sz="1000" dirty="0"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 $2000</a:t>
            </a:r>
            <a:r>
              <a:rPr lang="en-US" sz="8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Skin Graft </a:t>
            </a:r>
            <a:r>
              <a:rPr lang="en-US" sz="10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pays % of burn benefit</a:t>
            </a: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	50% </a:t>
            </a:r>
            <a:endParaRPr lang="en-US" sz="900" dirty="0">
              <a:highlight>
                <a:srgbClr val="C0C0C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Brain Injury Diagnosis	$1200 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Paralysis		$30k </a:t>
            </a:r>
            <a:r>
              <a:rPr lang="en-US" sz="9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para </a:t>
            </a: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$60k </a:t>
            </a:r>
            <a:r>
              <a:rPr lang="en-US" sz="10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quad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Coma w Respiratory Assist 	$40,000 </a:t>
            </a:r>
            <a:endParaRPr lang="en-US" sz="1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Blood and Plasma 	$1200 </a:t>
            </a:r>
            <a:r>
              <a:rPr lang="en-US" sz="10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per person/accident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General Anesthesia 	$400 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Appliance </a:t>
            </a:r>
            <a:r>
              <a:rPr lang="en-US" sz="10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(crutch/walker/wheelchair)</a:t>
            </a: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	$500 </a:t>
            </a:r>
            <a:r>
              <a:rPr lang="en-US" sz="10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per person/accident</a:t>
            </a:r>
            <a:endParaRPr lang="en-US" sz="1600" dirty="0">
              <a:highlight>
                <a:srgbClr val="C0C0C0"/>
              </a:highlight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Medicine 		$20 </a:t>
            </a:r>
            <a:r>
              <a:rPr lang="en-US" sz="1200" dirty="0" err="1">
                <a:ea typeface="Calibri" panose="020F0502020204030204" pitchFamily="34" charset="0"/>
                <a:cs typeface="Calibri" panose="020F0502020204030204" pitchFamily="34" charset="0"/>
              </a:rPr>
              <a:t>otc</a:t>
            </a:r>
            <a:r>
              <a:rPr lang="en-US" sz="1200" dirty="0">
                <a:ea typeface="Calibri" panose="020F0502020204030204" pitchFamily="34" charset="0"/>
                <a:cs typeface="Calibri" panose="020F0502020204030204" pitchFamily="34" charset="0"/>
              </a:rPr>
              <a:t> or RX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Physical Therapy		$120/visit x6 visits</a:t>
            </a:r>
          </a:p>
          <a:p>
            <a:pPr marL="631825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highlight>
                  <a:srgbClr val="C0C0C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Includes Chiropractic!	         *per person per accident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60D897-EE89-83F1-45F1-E46859998D88}"/>
              </a:ext>
            </a:extLst>
          </p:cNvPr>
          <p:cNvSpPr txBox="1"/>
          <p:nvPr/>
        </p:nvSpPr>
        <p:spPr>
          <a:xfrm>
            <a:off x="6487394" y="971798"/>
            <a:ext cx="4366727" cy="557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Ruptured Disc Surgery 	$2000 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Misc. Surgery		$400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 Surgery 		$400 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Broken Tooth 		$400 </a:t>
            </a:r>
            <a:r>
              <a:rPr lang="en-US" sz="9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excludes chew/bite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Abdomin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/Thoracic SX	$4000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Medical Supplies 		$20 </a:t>
            </a:r>
            <a:r>
              <a:rPr lang="en-US" sz="1100" dirty="0" err="1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otc</a:t>
            </a:r>
            <a:r>
              <a:rPr lang="en-US" sz="11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supplies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Prosthesis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or 2 devices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$2000/$4000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Rehabilitation Unit 	</a:t>
            </a:r>
            <a:r>
              <a:rPr lang="en-US" sz="10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(60 day max yr)	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$400/day </a:t>
            </a:r>
            <a:r>
              <a:rPr lang="en-US" sz="12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days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 Member Lodging	$400 day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+ miles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Post-Accident Transportation 	$600 </a:t>
            </a:r>
            <a:r>
              <a:rPr lang="en-US" sz="10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carrier 250 + miles</a:t>
            </a:r>
          </a:p>
          <a:p>
            <a:pPr marL="631825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 3+ day confinement</a:t>
            </a:r>
          </a:p>
          <a:p>
            <a:pPr marL="631825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Tendon, Ligament, Rotator Cuff, Knee Cart. Surgery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surgery/exploratory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$2000/$600</a:t>
            </a:r>
          </a:p>
          <a:p>
            <a:pPr marL="174625" marR="0" lvl="0" indent="-174625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C.T. Scan or MRI		$200 </a:t>
            </a:r>
            <a:r>
              <a:rPr lang="en-US" sz="10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person/year</a:t>
            </a:r>
          </a:p>
          <a:p>
            <a:pPr marR="0" lvl="0">
              <a:lnSpc>
                <a:spcPct val="150000"/>
              </a:lnSpc>
              <a:spcAft>
                <a:spcPts val="0"/>
              </a:spcAft>
            </a:pPr>
            <a:endParaRPr lang="en-US" sz="10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0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245"/>
            <a:ext cx="10972800" cy="995742"/>
          </a:xfrm>
        </p:spPr>
        <p:txBody>
          <a:bodyPr/>
          <a:lstStyle/>
          <a:p>
            <a:r>
              <a:rPr lang="en-US" b="1" u="sng" dirty="0"/>
              <a:t>Group Accident 2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A84319F-B334-1E0D-507F-A6E76AD6B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45F790-4115-25FE-2110-57B9A248BB40}"/>
              </a:ext>
            </a:extLst>
          </p:cNvPr>
          <p:cNvSpPr txBox="1"/>
          <p:nvPr/>
        </p:nvSpPr>
        <p:spPr>
          <a:xfrm>
            <a:off x="1409883" y="1541304"/>
            <a:ext cx="922117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ctr">
              <a:lnSpc>
                <a:spcPts val="2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Guaranteed Issue coverage, meaning no medical questions to answer</a:t>
            </a:r>
          </a:p>
          <a:p>
            <a:pPr marL="174625" marR="0" lvl="0" indent="-174625" algn="ctr">
              <a:lnSpc>
                <a:spcPts val="2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 available for dependents</a:t>
            </a:r>
          </a:p>
          <a:p>
            <a:pPr marL="174625" marR="0" lvl="0" indent="-174625" algn="ctr">
              <a:lnSpc>
                <a:spcPts val="2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Premiums are affordable and are conveniently payroll deducted</a:t>
            </a:r>
          </a:p>
          <a:p>
            <a:pPr marL="174625" marR="0" lvl="0" indent="-174625" algn="ctr">
              <a:lnSpc>
                <a:spcPts val="2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Coverage may be continued if you leave your employer, as long as premiums are paid</a:t>
            </a:r>
          </a:p>
        </p:txBody>
      </p:sp>
      <p:pic>
        <p:nvPicPr>
          <p:cNvPr id="17" name="Graphic 16" descr="Sling outline">
            <a:extLst>
              <a:ext uri="{FF2B5EF4-FFF2-40B4-BE49-F238E27FC236}">
                <a16:creationId xmlns:a16="http://schemas.microsoft.com/office/drawing/2014/main" id="{92D99AE8-8E2E-B431-9526-D536113B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10653" y="261399"/>
            <a:ext cx="798460" cy="7984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644F69-E0B0-A81E-5BBB-031BC0BE384B}"/>
              </a:ext>
            </a:extLst>
          </p:cNvPr>
          <p:cNvSpPr txBox="1"/>
          <p:nvPr/>
        </p:nvSpPr>
        <p:spPr>
          <a:xfrm>
            <a:off x="3323166" y="6297978"/>
            <a:ext cx="784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 err="1"/>
              <a:t>Benecom</a:t>
            </a:r>
            <a:r>
              <a:rPr lang="en-US" sz="1400" dirty="0"/>
              <a:t> Representative &amp; Brochures for full benefit details.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FD9A4D-A9F1-86AB-9541-EE2CE853D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51807"/>
              </p:ext>
            </p:extLst>
          </p:nvPr>
        </p:nvGraphicFramePr>
        <p:xfrm>
          <a:off x="2784696" y="3950203"/>
          <a:ext cx="6260840" cy="2096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68">
                  <a:extLst>
                    <a:ext uri="{9D8B030D-6E8A-4147-A177-3AD203B41FA5}">
                      <a16:colId xmlns:a16="http://schemas.microsoft.com/office/drawing/2014/main" val="2476931085"/>
                    </a:ext>
                  </a:extLst>
                </a:gridCol>
                <a:gridCol w="1252168">
                  <a:extLst>
                    <a:ext uri="{9D8B030D-6E8A-4147-A177-3AD203B41FA5}">
                      <a16:colId xmlns:a16="http://schemas.microsoft.com/office/drawing/2014/main" val="2764577099"/>
                    </a:ext>
                  </a:extLst>
                </a:gridCol>
                <a:gridCol w="1252168">
                  <a:extLst>
                    <a:ext uri="{9D8B030D-6E8A-4147-A177-3AD203B41FA5}">
                      <a16:colId xmlns:a16="http://schemas.microsoft.com/office/drawing/2014/main" val="743840922"/>
                    </a:ext>
                  </a:extLst>
                </a:gridCol>
                <a:gridCol w="1252168">
                  <a:extLst>
                    <a:ext uri="{9D8B030D-6E8A-4147-A177-3AD203B41FA5}">
                      <a16:colId xmlns:a16="http://schemas.microsoft.com/office/drawing/2014/main" val="545570762"/>
                    </a:ext>
                  </a:extLst>
                </a:gridCol>
                <a:gridCol w="1252168">
                  <a:extLst>
                    <a:ext uri="{9D8B030D-6E8A-4147-A177-3AD203B41FA5}">
                      <a16:colId xmlns:a16="http://schemas.microsoft.com/office/drawing/2014/main" val="2577644995"/>
                    </a:ext>
                  </a:extLst>
                </a:gridCol>
              </a:tblGrid>
              <a:tr h="908181">
                <a:tc>
                  <a:txBody>
                    <a:bodyPr/>
                    <a:lstStyle/>
                    <a:p>
                      <a:r>
                        <a:rPr lang="en-US" dirty="0"/>
                        <a:t>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 +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 + 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90174"/>
                  </a:ext>
                </a:extLst>
              </a:tr>
              <a:tr h="1119732">
                <a:tc>
                  <a:txBody>
                    <a:bodyPr/>
                    <a:lstStyle/>
                    <a:p>
                      <a:r>
                        <a:rPr lang="en-US" dirty="0"/>
                        <a:t>Semi-Monthly</a:t>
                      </a:r>
                    </a:p>
                    <a:p>
                      <a:r>
                        <a:rPr lang="en-US" dirty="0"/>
                        <a:t>(pre tax)</a:t>
                      </a:r>
                    </a:p>
                    <a:p>
                      <a:r>
                        <a:rPr lang="en-US" dirty="0"/>
                        <a:t>-22.5%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2</a:t>
                      </a:r>
                    </a:p>
                    <a:p>
                      <a:r>
                        <a:rPr lang="en-US" dirty="0"/>
                        <a:t>$11.93</a:t>
                      </a:r>
                    </a:p>
                    <a:p>
                      <a:r>
                        <a:rPr lang="en-US" dirty="0"/>
                        <a:t>     then</a:t>
                      </a:r>
                    </a:p>
                    <a:p>
                      <a:r>
                        <a:rPr lang="en-US" dirty="0"/>
                        <a:t>(2.68 save)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2</a:t>
                      </a:r>
                    </a:p>
                    <a:p>
                      <a:r>
                        <a:rPr lang="en-US" dirty="0"/>
                        <a:t>$20.63</a:t>
                      </a:r>
                    </a:p>
                    <a:p>
                      <a:r>
                        <a:rPr lang="en-US" dirty="0"/>
                        <a:t>    then</a:t>
                      </a:r>
                    </a:p>
                    <a:p>
                      <a:r>
                        <a:rPr lang="en-US" dirty="0"/>
                        <a:t>(4.64 save)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2</a:t>
                      </a:r>
                    </a:p>
                    <a:p>
                      <a:r>
                        <a:rPr lang="en-US" dirty="0"/>
                        <a:t>$24.90</a:t>
                      </a:r>
                    </a:p>
                    <a:p>
                      <a:r>
                        <a:rPr lang="en-US" dirty="0"/>
                        <a:t>    then</a:t>
                      </a:r>
                    </a:p>
                    <a:p>
                      <a:r>
                        <a:rPr lang="en-US" dirty="0"/>
                        <a:t>(5.60 save)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PLAN 2</a:t>
                      </a:r>
                    </a:p>
                    <a:p>
                      <a:r>
                        <a:rPr lang="en-US" dirty="0"/>
                        <a:t>$32.86</a:t>
                      </a:r>
                    </a:p>
                    <a:p>
                      <a:r>
                        <a:rPr lang="en-US" dirty="0"/>
                        <a:t>   then</a:t>
                      </a:r>
                    </a:p>
                    <a:p>
                      <a:r>
                        <a:rPr lang="en-US" dirty="0"/>
                        <a:t>(7.39 save)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84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56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0F92450-7017-4838-8BF0-1DFAC4D55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0810" y="179506"/>
            <a:ext cx="9853864" cy="4965274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DDA4FA-8C2B-2DC3-EBF3-1C4E8778469F}"/>
              </a:ext>
            </a:extLst>
          </p:cNvPr>
          <p:cNvSpPr txBox="1">
            <a:spLocks/>
          </p:cNvSpPr>
          <p:nvPr/>
        </p:nvSpPr>
        <p:spPr>
          <a:xfrm>
            <a:off x="1054768" y="5360594"/>
            <a:ext cx="9324473" cy="471518"/>
          </a:xfrm>
          <a:prstGeom prst="rect">
            <a:avLst/>
          </a:prstGeom>
        </p:spPr>
        <p:txBody>
          <a:bodyPr vert="horz" lIns="91440" tIns="45720" rIns="4572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9C5DA5"/>
                </a:solidFill>
              </a:rPr>
              <a:t>Group Supplemental Health Insurance – aka “SHOP</a:t>
            </a:r>
            <a:r>
              <a:rPr lang="en-US" sz="2200" b="1" dirty="0">
                <a:solidFill>
                  <a:srgbClr val="9C5DA5"/>
                </a:solidFill>
              </a:rPr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49FEDF-0F59-1E38-D1B3-FF37219944DA}"/>
              </a:ext>
            </a:extLst>
          </p:cNvPr>
          <p:cNvSpPr txBox="1"/>
          <p:nvPr/>
        </p:nvSpPr>
        <p:spPr>
          <a:xfrm>
            <a:off x="9832807" y="6224512"/>
            <a:ext cx="128437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BeneCom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42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bg2">
                <a:tint val="80000"/>
                <a:satMod val="250000"/>
                <a:alpha val="71000"/>
              </a:schemeClr>
            </a:gs>
            <a:gs pos="76000">
              <a:schemeClr val="bg2">
                <a:tint val="90000"/>
                <a:shade val="90000"/>
                <a:satMod val="200000"/>
              </a:schemeClr>
            </a:gs>
            <a:gs pos="92000">
              <a:schemeClr val="bg2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1C23DD-9B30-8ADF-688C-00456DCF8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758" y="96251"/>
            <a:ext cx="4267200" cy="924025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Group SHOP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4B9EB3-D753-4CFF-4AD3-3DB2010AF829}"/>
              </a:ext>
            </a:extLst>
          </p:cNvPr>
          <p:cNvSpPr txBox="1"/>
          <p:nvPr/>
        </p:nvSpPr>
        <p:spPr>
          <a:xfrm>
            <a:off x="2452186" y="863867"/>
            <a:ext cx="6798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9C5DA5"/>
                </a:solidFill>
              </a:rPr>
              <a:t>Pays Cash Benefits to You!</a:t>
            </a:r>
          </a:p>
          <a:p>
            <a:pPr algn="ctr"/>
            <a:r>
              <a:rPr lang="en-US" dirty="0">
                <a:solidFill>
                  <a:srgbClr val="9C5DA5"/>
                </a:solidFill>
              </a:rPr>
              <a:t>Supplemental coverage to help pay for out-of-pocket expenses</a:t>
            </a:r>
            <a:endParaRPr lang="en-US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07EF858-2510-F2E9-9E22-E05DDE78E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phic 12" descr="Inpatient outline">
            <a:extLst>
              <a:ext uri="{FF2B5EF4-FFF2-40B4-BE49-F238E27FC236}">
                <a16:creationId xmlns:a16="http://schemas.microsoft.com/office/drawing/2014/main" id="{E478AADC-BDAC-42F7-2B30-7F1E89017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6615" y="159398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B5D38D-51C3-9EB2-FFC2-81248C551AD5}"/>
              </a:ext>
            </a:extLst>
          </p:cNvPr>
          <p:cNvSpPr txBox="1"/>
          <p:nvPr/>
        </p:nvSpPr>
        <p:spPr>
          <a:xfrm>
            <a:off x="1253539" y="1393941"/>
            <a:ext cx="96707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Benefits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Hospital Confinement </a:t>
            </a:r>
            <a:r>
              <a:rPr lang="en-US" sz="11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</a:t>
            </a:r>
            <a:r>
              <a:rPr lang="en-US" sz="1100" dirty="0" err="1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hrs</a:t>
            </a:r>
            <a:r>
              <a:rPr lang="en-US" sz="11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admitted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</a:t>
            </a: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830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person / per year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 Hospital Confinement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$330/day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 person up to 6 months per incident)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Intensive Care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$330/day </a:t>
            </a:r>
            <a:r>
              <a:rPr lang="en-US" sz="10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(per person up to 6 months per incident)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Outpatient Emergency Room 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(Accident)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$415 per visit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 per year / per person)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Inpatient Physician’s Treatment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$41 daily </a:t>
            </a:r>
            <a:r>
              <a:rPr lang="en-US" sz="10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(matches same number of days in the hospital)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Non-Local Transportation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$249 per trip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beyond 100 miles)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max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Ambulance Services	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$249 per trip </a:t>
            </a:r>
            <a:r>
              <a:rPr lang="en-US" sz="10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 trips per person/ per year)</a:t>
            </a:r>
            <a:endParaRPr lang="en-US" sz="16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Surgery &amp; Anesthesia (in or outpatient)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up to $825/surgery +25% for anesthesia</a:t>
            </a:r>
          </a:p>
          <a:p>
            <a:pPr marL="174625" marR="0" lvl="0" indent="-174625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Home Nursing			$83 day / 30 visits</a:t>
            </a:r>
          </a:p>
          <a:p>
            <a:pPr marR="0" lvl="0">
              <a:lnSpc>
                <a:spcPct val="150000"/>
              </a:lnSpc>
              <a:spcAft>
                <a:spcPts val="0"/>
              </a:spcAft>
            </a:pPr>
            <a:endParaRPr lang="en-US" sz="1600" dirty="0"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Outpatient Physician Treatment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$41/day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(EE 5 visits, EE/spouse or children 10 visits, Family 15 visits)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1825" lvl="1" indent="-174625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“Dr office visit”				$205, $410, or $615 annually!</a:t>
            </a:r>
          </a:p>
          <a:p>
            <a:pPr marR="0" lvl="0"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u="sng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Benefits increase by 5% </a:t>
            </a:r>
            <a:r>
              <a:rPr lang="en-US" sz="1400" dirty="0">
                <a:highlight>
                  <a:srgbClr val="FFFF00"/>
                </a:highlight>
                <a:ea typeface="Calibri" panose="020F0502020204030204" pitchFamily="34" charset="0"/>
                <a:cs typeface="Calibri" panose="020F0502020204030204" pitchFamily="34" charset="0"/>
              </a:rPr>
              <a:t>after the first coverage year &amp; each coverage year thereafter for the next 5 years</a:t>
            </a:r>
          </a:p>
          <a:p>
            <a:pPr marR="0" lvl="0"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190" y="130258"/>
            <a:ext cx="4499810" cy="868364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Group SHOP </a:t>
            </a:r>
          </a:p>
        </p:txBody>
      </p:sp>
      <p:pic>
        <p:nvPicPr>
          <p:cNvPr id="6" name="Graphic 5" descr="Inpatient outline">
            <a:extLst>
              <a:ext uri="{FF2B5EF4-FFF2-40B4-BE49-F238E27FC236}">
                <a16:creationId xmlns:a16="http://schemas.microsoft.com/office/drawing/2014/main" id="{2352D383-9CA3-90FE-C43A-D69844785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615" y="159398"/>
            <a:ext cx="914400" cy="9144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A3BA809-F378-06C1-88D1-FFB67A055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1"/>
          <a:stretch/>
        </p:blipFill>
        <p:spPr bwMode="auto">
          <a:xfrm>
            <a:off x="9961418" y="261399"/>
            <a:ext cx="1925782" cy="71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E98B00-C01A-B819-6CA3-28C0B137DD93}"/>
              </a:ext>
            </a:extLst>
          </p:cNvPr>
          <p:cNvSpPr txBox="1"/>
          <p:nvPr/>
        </p:nvSpPr>
        <p:spPr>
          <a:xfrm>
            <a:off x="963099" y="1181303"/>
            <a:ext cx="9805164" cy="1229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marR="0" lvl="0" indent="-174625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Calibri" panose="020F0502020204030204" pitchFamily="34" charset="0"/>
              </a:rPr>
              <a:t>Supplemental coverage that can help pay for out-of-pocket hospital expenses </a:t>
            </a:r>
          </a:p>
          <a:p>
            <a:pPr marL="174625" marR="0" lvl="0" indent="-174625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Calibri" panose="020F0502020204030204" pitchFamily="34" charset="0"/>
              </a:rPr>
              <a:t>No maximum issue age</a:t>
            </a:r>
          </a:p>
          <a:p>
            <a:pPr marL="174625" marR="0" lvl="0" indent="-174625" 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ea typeface="Calibri" panose="020F0502020204030204" pitchFamily="34" charset="0"/>
                <a:cs typeface="Calibri" panose="020F0502020204030204" pitchFamily="34" charset="0"/>
              </a:rPr>
              <a:t>Benefits paid directly to insured, unless assigned elsewhere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87A1BE-E80F-FFAD-C8EE-56FA7A2B1976}"/>
              </a:ext>
            </a:extLst>
          </p:cNvPr>
          <p:cNvSpPr txBox="1"/>
          <p:nvPr/>
        </p:nvSpPr>
        <p:spPr>
          <a:xfrm>
            <a:off x="3075668" y="6442712"/>
            <a:ext cx="784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See </a:t>
            </a:r>
            <a:r>
              <a:rPr lang="en-US" sz="1400" dirty="0" err="1"/>
              <a:t>Benecom</a:t>
            </a:r>
            <a:r>
              <a:rPr lang="en-US" sz="1400" dirty="0"/>
              <a:t> Representative &amp; Brochures for full benefit details.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BAC68D2-73D2-ED69-6459-2BDFF3C69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598050"/>
              </p:ext>
            </p:extLst>
          </p:nvPr>
        </p:nvGraphicFramePr>
        <p:xfrm>
          <a:off x="1492568" y="2910727"/>
          <a:ext cx="8746225" cy="326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245">
                  <a:extLst>
                    <a:ext uri="{9D8B030D-6E8A-4147-A177-3AD203B41FA5}">
                      <a16:colId xmlns:a16="http://schemas.microsoft.com/office/drawing/2014/main" val="1496480993"/>
                    </a:ext>
                  </a:extLst>
                </a:gridCol>
                <a:gridCol w="1749245">
                  <a:extLst>
                    <a:ext uri="{9D8B030D-6E8A-4147-A177-3AD203B41FA5}">
                      <a16:colId xmlns:a16="http://schemas.microsoft.com/office/drawing/2014/main" val="3076629249"/>
                    </a:ext>
                  </a:extLst>
                </a:gridCol>
                <a:gridCol w="1749245">
                  <a:extLst>
                    <a:ext uri="{9D8B030D-6E8A-4147-A177-3AD203B41FA5}">
                      <a16:colId xmlns:a16="http://schemas.microsoft.com/office/drawing/2014/main" val="3255845163"/>
                    </a:ext>
                  </a:extLst>
                </a:gridCol>
                <a:gridCol w="1749245">
                  <a:extLst>
                    <a:ext uri="{9D8B030D-6E8A-4147-A177-3AD203B41FA5}">
                      <a16:colId xmlns:a16="http://schemas.microsoft.com/office/drawing/2014/main" val="4258175564"/>
                    </a:ext>
                  </a:extLst>
                </a:gridCol>
                <a:gridCol w="1749245">
                  <a:extLst>
                    <a:ext uri="{9D8B030D-6E8A-4147-A177-3AD203B41FA5}">
                      <a16:colId xmlns:a16="http://schemas.microsoft.com/office/drawing/2014/main" val="2864376337"/>
                    </a:ext>
                  </a:extLst>
                </a:gridCol>
              </a:tblGrid>
              <a:tr h="348916">
                <a:tc>
                  <a:txBody>
                    <a:bodyPr/>
                    <a:lstStyle/>
                    <a:p>
                      <a:r>
                        <a:rPr lang="en-US" dirty="0"/>
                        <a:t>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 *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 &amp; 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30583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en-US" dirty="0"/>
                        <a:t>18-35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$15.98</a:t>
                      </a:r>
                    </a:p>
                    <a:p>
                      <a:r>
                        <a:rPr lang="en-US" sz="1000" dirty="0"/>
                        <a:t> ( Save 3.60)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$30.15</a:t>
                      </a:r>
                    </a:p>
                    <a:p>
                      <a:r>
                        <a:rPr lang="en-US" sz="1000" dirty="0"/>
                        <a:t>(Save 6.78)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$25.81</a:t>
                      </a:r>
                    </a:p>
                    <a:p>
                      <a:r>
                        <a:rPr lang="en-US" sz="1000" dirty="0"/>
                        <a:t>(Save 5.81)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$39.43</a:t>
                      </a:r>
                    </a:p>
                    <a:p>
                      <a:r>
                        <a:rPr lang="en-US" sz="1000" dirty="0"/>
                        <a:t>(Save 8.87)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039494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en-US" dirty="0"/>
                        <a:t>36-49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$18.72</a:t>
                      </a:r>
                    </a:p>
                    <a:p>
                      <a:r>
                        <a:rPr lang="en-US" sz="1000" dirty="0"/>
                        <a:t>(Save 4.21)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$35.46</a:t>
                      </a:r>
                    </a:p>
                    <a:p>
                      <a:r>
                        <a:rPr lang="en-US" sz="1000" dirty="0"/>
                        <a:t>(Save 7.98)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$29.81</a:t>
                      </a:r>
                    </a:p>
                    <a:p>
                      <a:r>
                        <a:rPr lang="en-US" sz="1000" dirty="0"/>
                        <a:t>(Save 6.71)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$45.94</a:t>
                      </a:r>
                    </a:p>
                    <a:p>
                      <a:r>
                        <a:rPr lang="en-US" sz="1000" dirty="0"/>
                        <a:t>(Save 10.34)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15142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en-US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$23.31</a:t>
                      </a:r>
                      <a:r>
                        <a:rPr lang="en-US" sz="1000" dirty="0"/>
                        <a:t> </a:t>
                      </a:r>
                    </a:p>
                    <a:p>
                      <a:r>
                        <a:rPr lang="en-US" sz="1000" dirty="0"/>
                        <a:t>(save 5.24)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$45.63</a:t>
                      </a:r>
                    </a:p>
                    <a:p>
                      <a:r>
                        <a:rPr lang="en-US" sz="1000" dirty="0"/>
                        <a:t>(save 10.27)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$34.15</a:t>
                      </a:r>
                    </a:p>
                    <a:p>
                      <a:r>
                        <a:rPr lang="en-US" sz="1000" dirty="0"/>
                        <a:t>(Save 7.68)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$55.83</a:t>
                      </a:r>
                    </a:p>
                    <a:p>
                      <a:r>
                        <a:rPr lang="en-US" sz="1000" dirty="0"/>
                        <a:t>(Save 12.58)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314742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en-US" dirty="0"/>
                        <a:t>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$31.14</a:t>
                      </a:r>
                    </a:p>
                    <a:p>
                      <a:r>
                        <a:rPr lang="en-US" sz="1000" dirty="0"/>
                        <a:t>(Save 7.06)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$62.28</a:t>
                      </a:r>
                    </a:p>
                    <a:p>
                      <a:r>
                        <a:rPr lang="en-US" sz="1000" dirty="0"/>
                        <a:t>(Save 14.01)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$41.22</a:t>
                      </a:r>
                    </a:p>
                    <a:p>
                      <a:r>
                        <a:rPr lang="en-US" sz="1000" dirty="0"/>
                        <a:t>(Save 9.27)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$71.61</a:t>
                      </a:r>
                    </a:p>
                    <a:p>
                      <a:r>
                        <a:rPr lang="en-US" sz="1000" dirty="0"/>
                        <a:t>(Save 16.11)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42995"/>
                  </a:ext>
                </a:extLst>
              </a:tr>
              <a:tr h="579074">
                <a:tc>
                  <a:txBody>
                    <a:bodyPr/>
                    <a:lstStyle/>
                    <a:p>
                      <a:r>
                        <a:rPr lang="en-US" dirty="0"/>
                        <a:t>65+ </a:t>
                      </a:r>
                      <a:r>
                        <a:rPr lang="en-US" sz="1000" dirty="0"/>
                        <a:t>no age limit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$41.72</a:t>
                      </a:r>
                    </a:p>
                    <a:p>
                      <a:r>
                        <a:rPr lang="en-US" sz="1000" dirty="0"/>
                        <a:t>(save 9.39)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$83.43</a:t>
                      </a:r>
                    </a:p>
                    <a:p>
                      <a:r>
                        <a:rPr lang="en-US" sz="1000" dirty="0"/>
                        <a:t>(save 18.77)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$51.84</a:t>
                      </a:r>
                    </a:p>
                    <a:p>
                      <a:r>
                        <a:rPr lang="en-US" sz="1000" dirty="0"/>
                        <a:t>(Save 11.66)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$92.67</a:t>
                      </a:r>
                    </a:p>
                    <a:p>
                      <a:r>
                        <a:rPr lang="en-US" sz="1000" dirty="0"/>
                        <a:t>(Save 20.85)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595</TotalTime>
  <Words>3183</Words>
  <Application>Microsoft Office PowerPoint</Application>
  <PresentationFormat>Widescreen</PresentationFormat>
  <Paragraphs>530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MS PGothic</vt:lpstr>
      <vt:lpstr>Arial</vt:lpstr>
      <vt:lpstr>Calibri</vt:lpstr>
      <vt:lpstr>Century Gothic</vt:lpstr>
      <vt:lpstr>Courier New</vt:lpstr>
      <vt:lpstr>GillSans</vt:lpstr>
      <vt:lpstr>Impact</vt:lpstr>
      <vt:lpstr>Palatino Linotype</vt:lpstr>
      <vt:lpstr>Source Sans Pro</vt:lpstr>
      <vt:lpstr>Source Sans Pro Bold</vt:lpstr>
      <vt:lpstr>Source Sans Pro Bold Italics</vt:lpstr>
      <vt:lpstr>Source Sans Pro Italics</vt:lpstr>
      <vt:lpstr>Wingdings</vt:lpstr>
      <vt:lpstr>ヒラギノ角ゴ ProN W3</vt:lpstr>
      <vt:lpstr>Company background presentation</vt:lpstr>
      <vt:lpstr>Hillsborough County  Tax Collector’s Office Open Enrollment 2025</vt:lpstr>
      <vt:lpstr>Benefit Options</vt:lpstr>
      <vt:lpstr>PowerPoint Presentation</vt:lpstr>
      <vt:lpstr>                                         Group Accident 2          </vt:lpstr>
      <vt:lpstr>Group Accident 2 - continued</vt:lpstr>
      <vt:lpstr>Group Accident 2</vt:lpstr>
      <vt:lpstr>PowerPoint Presentation</vt:lpstr>
      <vt:lpstr>Group SHOP </vt:lpstr>
      <vt:lpstr>Group SHOP </vt:lpstr>
      <vt:lpstr>PowerPoint Presentation</vt:lpstr>
      <vt:lpstr>Group Critical Illness                Pays Cash Benefits to You! Critical Illness coverage provides a lump-sum cash benefit to give financial support when needed the most. Dependents receive 50% of your benefit. </vt:lpstr>
      <vt:lpstr>Group Critical Illness                 </vt:lpstr>
      <vt:lpstr>Group Critical Illness                 </vt:lpstr>
      <vt:lpstr>PowerPoint Presentation</vt:lpstr>
      <vt:lpstr>PowerPoint Presentation</vt:lpstr>
      <vt:lpstr>PowerPoint Presentation</vt:lpstr>
      <vt:lpstr>PowerPoint Presentation</vt:lpstr>
      <vt:lpstr>Policyholder Services</vt:lpstr>
      <vt:lpstr>Aflac Voluntary Benefits</vt:lpstr>
      <vt:lpstr>PowerPoint Presentation</vt:lpstr>
      <vt:lpstr>PowerPoint Presentation</vt:lpstr>
      <vt:lpstr>PowerPoint Presentation</vt:lpstr>
      <vt:lpstr>US Legal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amber mybenecom.com</dc:creator>
  <cp:lastModifiedBy>amber mybenecom.com</cp:lastModifiedBy>
  <cp:revision>9</cp:revision>
  <dcterms:created xsi:type="dcterms:W3CDTF">2024-09-16T17:52:48Z</dcterms:created>
  <dcterms:modified xsi:type="dcterms:W3CDTF">2025-09-25T21:16:36Z</dcterms:modified>
</cp:coreProperties>
</file>